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mov" ContentType="video/quicktime"/>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15"/>
  </p:notesMasterIdLst>
  <p:handoutMasterIdLst>
    <p:handoutMasterId r:id="rId16"/>
  </p:handoutMasterIdLst>
  <p:sldIdLst>
    <p:sldId id="448" r:id="rId2"/>
    <p:sldId id="647" r:id="rId3"/>
    <p:sldId id="659" r:id="rId4"/>
    <p:sldId id="653" r:id="rId5"/>
    <p:sldId id="644" r:id="rId6"/>
    <p:sldId id="660" r:id="rId7"/>
    <p:sldId id="652" r:id="rId8"/>
    <p:sldId id="657" r:id="rId9"/>
    <p:sldId id="656" r:id="rId10"/>
    <p:sldId id="661" r:id="rId11"/>
    <p:sldId id="646" r:id="rId12"/>
    <p:sldId id="655" r:id="rId13"/>
    <p:sldId id="52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CC81DF-C878-5B4A-9D36-FB991285C0B5}">
          <p14:sldIdLst>
            <p14:sldId id="448"/>
            <p14:sldId id="647"/>
            <p14:sldId id="659"/>
            <p14:sldId id="653"/>
            <p14:sldId id="644"/>
            <p14:sldId id="660"/>
            <p14:sldId id="652"/>
            <p14:sldId id="657"/>
            <p14:sldId id="656"/>
            <p14:sldId id="661"/>
            <p14:sldId id="646"/>
            <p14:sldId id="655"/>
            <p14:sldId id="5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Hullman" initials="JH" lastIdx="0" clrIdx="0">
    <p:extLst/>
  </p:cmAuthor>
  <p:cmAuthor id="2" name="Jessica Hullman" initials="JH [2]" lastIdx="1" clrIdx="1">
    <p:extLst/>
  </p:cmAuthor>
  <p:cmAuthor id="3" name="Jessica Hullman" initials="JH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31A2FC"/>
    <a:srgbClr val="5F9FE6"/>
    <a:srgbClr val="BDD7EE"/>
    <a:srgbClr val="9DC3E6"/>
    <a:srgbClr val="0070C0"/>
    <a:srgbClr val="000000"/>
    <a:srgbClr val="ED55D3"/>
    <a:srgbClr val="FAFAFA"/>
    <a:srgbClr val="D431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9"/>
    <p:restoredTop sz="91411" autoAdjust="0"/>
  </p:normalViewPr>
  <p:slideViewPr>
    <p:cSldViewPr snapToGrid="0" snapToObjects="1">
      <p:cViewPr>
        <p:scale>
          <a:sx n="98" d="100"/>
          <a:sy n="98" d="100"/>
        </p:scale>
        <p:origin x="248" y="28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A5FF7A-74ED-284B-93BB-D89BA1A8CE3C}" type="datetimeFigureOut">
              <a:rPr lang="en-US" smtClean="0"/>
              <a:t>10/27/16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425FD8-3FBC-F141-9F08-B9A555628A6F}" type="slidenum">
              <a:rPr lang="en-US" smtClean="0"/>
              <a:t>‹#›</a:t>
            </a:fld>
            <a:endParaRPr lang="en-US"/>
          </a:p>
        </p:txBody>
      </p:sp>
    </p:spTree>
    <p:extLst>
      <p:ext uri="{BB962C8B-B14F-4D97-AF65-F5344CB8AC3E}">
        <p14:creationId xmlns:p14="http://schemas.microsoft.com/office/powerpoint/2010/main" val="23662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CC5EB-534F-F544-A4EA-F68E113C06CE}" type="datetimeFigureOut">
              <a:rPr lang="en-US" smtClean="0"/>
              <a:t>10/27/16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18353-2E01-664C-AA20-668A7A8EB54C}" type="slidenum">
              <a:rPr lang="en-US" smtClean="0"/>
              <a:t>‹#›</a:t>
            </a:fld>
            <a:endParaRPr lang="en-US"/>
          </a:p>
        </p:txBody>
      </p:sp>
    </p:spTree>
    <p:extLst>
      <p:ext uri="{BB962C8B-B14F-4D97-AF65-F5344CB8AC3E}">
        <p14:creationId xmlns:p14="http://schemas.microsoft.com/office/powerpoint/2010/main" val="31411361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Avenir Next Regular" charset="0"/>
              <a:cs typeface="Avenir Next Regular" charset="0"/>
            </a:endParaRPr>
          </a:p>
        </p:txBody>
      </p:sp>
      <p:sp>
        <p:nvSpPr>
          <p:cNvPr id="4" name="Slide Number Placeholder 3"/>
          <p:cNvSpPr>
            <a:spLocks noGrp="1"/>
          </p:cNvSpPr>
          <p:nvPr>
            <p:ph type="sldNum" sz="quarter" idx="10"/>
          </p:nvPr>
        </p:nvSpPr>
        <p:spPr/>
        <p:txBody>
          <a:bodyPr/>
          <a:lstStyle/>
          <a:p>
            <a:fld id="{27D18353-2E01-664C-AA20-668A7A8EB54C}" type="slidenum">
              <a:rPr lang="en-US" smtClean="0"/>
              <a:t>1</a:t>
            </a:fld>
            <a:endParaRPr lang="en-US"/>
          </a:p>
        </p:txBody>
      </p:sp>
    </p:spTree>
    <p:extLst>
      <p:ext uri="{BB962C8B-B14F-4D97-AF65-F5344CB8AC3E}">
        <p14:creationId xmlns:p14="http://schemas.microsoft.com/office/powerpoint/2010/main" val="1098359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Develop good communication habits - </a:t>
            </a:r>
            <a:r>
              <a:rPr lang="en-US" sz="1200" dirty="0" smtClean="0">
                <a:latin typeface="Avenir Next" charset="0"/>
                <a:ea typeface="Avenir Next" charset="0"/>
                <a:cs typeface="Avenir Next" charset="0"/>
              </a:rPr>
              <a:t>Communicating methods, results, intentions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Empirical research is a conversation. Groups of researchers across disciplines and subfields draw on one another’s results (e.g., </a:t>
            </a:r>
            <a:r>
              <a:rPr lang="en-US" sz="1200" dirty="0" err="1" smtClean="0"/>
              <a:t>InfoVis</a:t>
            </a:r>
            <a:r>
              <a:rPr lang="en-US" sz="1200" dirty="0" smtClean="0"/>
              <a:t> and perceptual psychology), researchers interpret and publish their findings for discussion and iteration by others in their field, and each individual researcher must communicate honestly with him or herself to avoid to biasing empirical work toward desired, but not necessarily supported, conclusions. When communication around empirical research is not clear at any of these levels, evaluations of that work, and the subsequent research that builds on those findings, can be subject to false and/or superficial interpretations that threaten the validity of knowledge. I will describe communication challenges spanning different levels of the "research conversation" around empirical work in </a:t>
            </a:r>
            <a:r>
              <a:rPr lang="en-US" sz="1200" dirty="0" err="1" smtClean="0"/>
              <a:t>InfoVis</a:t>
            </a:r>
            <a:r>
              <a:rPr lang="en-US" sz="1200" dirty="0" smtClean="0"/>
              <a:t>. For example, researchers may overlook the uncertainty or ambiguity in the findings of prior work that they use to motivate their own hypotheses; reviewers may not thoroughly understand a reported experimental design, leading them to accept claims based on </a:t>
            </a:r>
            <a:r>
              <a:rPr lang="en-US" sz="1200" dirty="0" err="1" smtClean="0"/>
              <a:t>overinterpreted</a:t>
            </a:r>
            <a:r>
              <a:rPr lang="en-US" sz="1200" dirty="0" smtClean="0"/>
              <a:t> evidence; or researchers may fail to acknowledge the degree to which analysis procedures are constructed ad-hoc in an effort to confirm their hypothesis. I will offer ideas for discussion around how revising practices at different points in the pipeline of empirical research—from formulation of hypotheses, to consulting of the literature, to experimental design, to analysis and presentation of results, to review by the community—can help enforce clear communication. </a:t>
            </a:r>
          </a:p>
          <a:p>
            <a:endParaRPr lang="en-US" dirty="0"/>
          </a:p>
        </p:txBody>
      </p:sp>
      <p:sp>
        <p:nvSpPr>
          <p:cNvPr id="4" name="Slide Number Placeholder 3"/>
          <p:cNvSpPr>
            <a:spLocks noGrp="1"/>
          </p:cNvSpPr>
          <p:nvPr>
            <p:ph type="sldNum" sz="quarter" idx="10"/>
          </p:nvPr>
        </p:nvSpPr>
        <p:spPr/>
        <p:txBody>
          <a:bodyPr/>
          <a:lstStyle/>
          <a:p>
            <a:fld id="{27D18353-2E01-664C-AA20-668A7A8EB54C}" type="slidenum">
              <a:rPr lang="en-US" smtClean="0"/>
              <a:t>10</a:t>
            </a:fld>
            <a:endParaRPr lang="en-US"/>
          </a:p>
        </p:txBody>
      </p:sp>
    </p:spTree>
    <p:extLst>
      <p:ext uri="{BB962C8B-B14F-4D97-AF65-F5344CB8AC3E}">
        <p14:creationId xmlns:p14="http://schemas.microsoft.com/office/powerpoint/2010/main" val="26817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control and all</a:t>
            </a:r>
          </a:p>
          <a:p>
            <a:r>
              <a:rPr lang="en-US" baseline="0" dirty="0" smtClean="0"/>
              <a:t>Compare control and the best two …</a:t>
            </a:r>
            <a:endParaRPr lang="en-US" dirty="0"/>
          </a:p>
        </p:txBody>
      </p:sp>
      <p:sp>
        <p:nvSpPr>
          <p:cNvPr id="4" name="Slide Number Placeholder 3"/>
          <p:cNvSpPr>
            <a:spLocks noGrp="1"/>
          </p:cNvSpPr>
          <p:nvPr>
            <p:ph type="sldNum" sz="quarter" idx="10"/>
          </p:nvPr>
        </p:nvSpPr>
        <p:spPr/>
        <p:txBody>
          <a:bodyPr/>
          <a:lstStyle/>
          <a:p>
            <a:fld id="{27D18353-2E01-664C-AA20-668A7A8EB54C}" type="slidenum">
              <a:rPr lang="en-US" smtClean="0"/>
              <a:t>11</a:t>
            </a:fld>
            <a:endParaRPr lang="en-US"/>
          </a:p>
        </p:txBody>
      </p:sp>
    </p:spTree>
    <p:extLst>
      <p:ext uri="{BB962C8B-B14F-4D97-AF65-F5344CB8AC3E}">
        <p14:creationId xmlns:p14="http://schemas.microsoft.com/office/powerpoint/2010/main" val="3571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7D18353-2E01-664C-AA20-668A7A8EB54C}" type="slidenum">
              <a:rPr lang="en-US" smtClean="0"/>
              <a:t>12</a:t>
            </a:fld>
            <a:endParaRPr lang="en-US"/>
          </a:p>
        </p:txBody>
      </p:sp>
    </p:spTree>
    <p:extLst>
      <p:ext uri="{BB962C8B-B14F-4D97-AF65-F5344CB8AC3E}">
        <p14:creationId xmlns:p14="http://schemas.microsoft.com/office/powerpoint/2010/main" val="28717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sz="2800" b="1" baseline="0" dirty="0" smtClean="0">
              <a:latin typeface="Avenir Next Medium" charset="0"/>
              <a:ea typeface="Avenir Next Medium" charset="0"/>
              <a:cs typeface="Avenir Next Medium" charset="0"/>
            </a:endParaRPr>
          </a:p>
        </p:txBody>
      </p:sp>
      <p:sp>
        <p:nvSpPr>
          <p:cNvPr id="4" name="Slide Number Placeholder 3"/>
          <p:cNvSpPr>
            <a:spLocks noGrp="1"/>
          </p:cNvSpPr>
          <p:nvPr>
            <p:ph type="sldNum" sz="quarter" idx="10"/>
          </p:nvPr>
        </p:nvSpPr>
        <p:spPr/>
        <p:txBody>
          <a:bodyPr/>
          <a:lstStyle/>
          <a:p>
            <a:fld id="{27D18353-2E01-664C-AA20-668A7A8EB54C}" type="slidenum">
              <a:rPr lang="en-US" smtClean="0"/>
              <a:t>13</a:t>
            </a:fld>
            <a:endParaRPr lang="en-US"/>
          </a:p>
        </p:txBody>
      </p:sp>
    </p:spTree>
    <p:extLst>
      <p:ext uri="{BB962C8B-B14F-4D97-AF65-F5344CB8AC3E}">
        <p14:creationId xmlns:p14="http://schemas.microsoft.com/office/powerpoint/2010/main" val="203644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--If we think about </a:t>
            </a:r>
            <a:r>
              <a:rPr lang="en-US" sz="1200" dirty="0" err="1" smtClean="0"/>
              <a:t>pipeilne</a:t>
            </a:r>
            <a:r>
              <a:rPr lang="en-US" sz="1200" baseline="0" dirty="0" smtClean="0"/>
              <a:t> – from initial research to define question, to communicating our results, to years after we published a finding …</a:t>
            </a: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--Develop good communication habits - </a:t>
            </a:r>
            <a:r>
              <a:rPr lang="en-US" sz="1200" dirty="0" smtClean="0">
                <a:latin typeface="Avenir Next" charset="0"/>
                <a:ea typeface="Avenir Next" charset="0"/>
                <a:cs typeface="Avenir Next" charset="0"/>
              </a:rPr>
              <a:t>Communicating methods, results, intentions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7D18353-2E01-664C-AA20-668A7A8EB54C}" type="slidenum">
              <a:rPr lang="en-US" smtClean="0"/>
              <a:t>2</a:t>
            </a:fld>
            <a:endParaRPr lang="en-US"/>
          </a:p>
        </p:txBody>
      </p:sp>
    </p:spTree>
    <p:extLst>
      <p:ext uri="{BB962C8B-B14F-4D97-AF65-F5344CB8AC3E}">
        <p14:creationId xmlns:p14="http://schemas.microsoft.com/office/powerpoint/2010/main" val="100500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18353-2E01-664C-AA20-668A7A8EB54C}" type="slidenum">
              <a:rPr lang="en-US" smtClean="0"/>
              <a:t>3</a:t>
            </a:fld>
            <a:endParaRPr lang="en-US"/>
          </a:p>
        </p:txBody>
      </p:sp>
    </p:spTree>
    <p:extLst>
      <p:ext uri="{BB962C8B-B14F-4D97-AF65-F5344CB8AC3E}">
        <p14:creationId xmlns:p14="http://schemas.microsoft.com/office/powerpoint/2010/main" val="11000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C62B48B-5869-DA40-BE7F-6AA0C061D9D3}" type="slidenum">
              <a:rPr lang="en-US" smtClean="0"/>
              <a:pPr>
                <a:defRPr/>
              </a:pPr>
              <a:t>4</a:t>
            </a:fld>
            <a:endParaRPr lang="en-US"/>
          </a:p>
        </p:txBody>
      </p:sp>
    </p:spTree>
    <p:extLst>
      <p:ext uri="{BB962C8B-B14F-4D97-AF65-F5344CB8AC3E}">
        <p14:creationId xmlns:p14="http://schemas.microsoft.com/office/powerpoint/2010/main" val="81555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Concisely describing an experiment can be difficult. </a:t>
            </a:r>
          </a:p>
        </p:txBody>
      </p:sp>
      <p:sp>
        <p:nvSpPr>
          <p:cNvPr id="4" name="Slide Number Placeholder 3"/>
          <p:cNvSpPr>
            <a:spLocks noGrp="1"/>
          </p:cNvSpPr>
          <p:nvPr>
            <p:ph type="sldNum" sz="quarter" idx="10"/>
          </p:nvPr>
        </p:nvSpPr>
        <p:spPr/>
        <p:txBody>
          <a:bodyPr/>
          <a:lstStyle/>
          <a:p>
            <a:pPr>
              <a:defRPr/>
            </a:pPr>
            <a:fld id="{DC62B48B-5869-DA40-BE7F-6AA0C061D9D3}" type="slidenum">
              <a:rPr lang="en-US" smtClean="0"/>
              <a:pPr>
                <a:defRPr/>
              </a:pPr>
              <a:t>5</a:t>
            </a:fld>
            <a:endParaRPr lang="en-US"/>
          </a:p>
        </p:txBody>
      </p:sp>
    </p:spTree>
    <p:extLst>
      <p:ext uri="{BB962C8B-B14F-4D97-AF65-F5344CB8AC3E}">
        <p14:creationId xmlns:p14="http://schemas.microsoft.com/office/powerpoint/2010/main" val="209296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18353-2E01-664C-AA20-668A7A8EB54C}" type="slidenum">
              <a:rPr lang="en-US" smtClean="0"/>
              <a:t>6</a:t>
            </a:fld>
            <a:endParaRPr lang="en-US"/>
          </a:p>
        </p:txBody>
      </p:sp>
    </p:spTree>
    <p:extLst>
      <p:ext uri="{BB962C8B-B14F-4D97-AF65-F5344CB8AC3E}">
        <p14:creationId xmlns:p14="http://schemas.microsoft.com/office/powerpoint/2010/main" val="4867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venir Next" charset="0"/>
                <a:ea typeface="Avenir Next" charset="0"/>
                <a:cs typeface="Avenir Next" charset="0"/>
              </a:rPr>
              <a:t>Doing all possible pairwise comparisons is rarely necessary</a:t>
            </a:r>
          </a:p>
          <a:p>
            <a:endParaRPr lang="en-US" sz="1200" dirty="0" smtClean="0">
              <a:latin typeface="Avenir Next" charset="0"/>
              <a:ea typeface="Avenir Next" charset="0"/>
              <a:cs typeface="Avenir Next" charset="0"/>
            </a:endParaRPr>
          </a:p>
          <a:p>
            <a:r>
              <a:rPr lang="en-US" sz="1200" dirty="0" smtClean="0">
                <a:latin typeface="Avenir Next" charset="0"/>
                <a:ea typeface="Avenir Next" charset="0"/>
                <a:cs typeface="Avenir Next" charset="0"/>
              </a:rPr>
              <a:t>If you didn’t set out to explain / identify</a:t>
            </a:r>
            <a:r>
              <a:rPr lang="en-US" sz="1200" baseline="0" dirty="0" smtClean="0">
                <a:latin typeface="Avenir Next" charset="0"/>
                <a:ea typeface="Avenir Next" charset="0"/>
                <a:cs typeface="Avenir Next" charset="0"/>
              </a:rPr>
              <a:t> the mechanism, beware of </a:t>
            </a:r>
            <a:r>
              <a:rPr lang="en-US" sz="1200" baseline="0" dirty="0" err="1" smtClean="0">
                <a:latin typeface="Avenir Next" charset="0"/>
                <a:ea typeface="Avenir Next" charset="0"/>
                <a:cs typeface="Avenir Next" charset="0"/>
              </a:rPr>
              <a:t>posthoc</a:t>
            </a:r>
            <a:r>
              <a:rPr lang="en-US" sz="1200" baseline="0" dirty="0" smtClean="0">
                <a:latin typeface="Avenir Next" charset="0"/>
                <a:ea typeface="Avenir Next" charset="0"/>
                <a:cs typeface="Avenir Next" charset="0"/>
              </a:rPr>
              <a:t> speculation on what mechanism produced your results</a:t>
            </a:r>
            <a:endParaRPr lang="en-US" sz="1200" dirty="0" smtClean="0">
              <a:latin typeface="Avenir Next" charset="0"/>
              <a:ea typeface="Avenir Next" charset="0"/>
              <a:cs typeface="Avenir Next" charset="0"/>
            </a:endParaRPr>
          </a:p>
          <a:p>
            <a:endParaRPr lang="en-US" sz="1200" dirty="0" smtClean="0">
              <a:latin typeface="Avenir Next" charset="0"/>
              <a:ea typeface="Avenir Next" charset="0"/>
              <a:cs typeface="Avenir Next"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venir Next" charset="0"/>
                <a:ea typeface="Avenir Next" charset="0"/>
                <a:cs typeface="Avenir Next" charset="0"/>
              </a:rPr>
              <a:t>Don</a:t>
            </a:r>
            <a:r>
              <a:rPr lang="fr-FR" sz="1200" dirty="0" smtClean="0">
                <a:latin typeface="Avenir Next" charset="0"/>
                <a:ea typeface="Avenir Next" charset="0"/>
                <a:cs typeface="Avenir Next" charset="0"/>
              </a:rPr>
              <a:t>’</a:t>
            </a:r>
            <a:r>
              <a:rPr lang="en-US" sz="1200" dirty="0" smtClean="0">
                <a:latin typeface="Avenir Next" charset="0"/>
                <a:ea typeface="Avenir Next" charset="0"/>
                <a:cs typeface="Avenir Next" charset="0"/>
              </a:rPr>
              <a:t>t just</a:t>
            </a:r>
            <a:r>
              <a:rPr lang="en-US" sz="1200" baseline="0" dirty="0" smtClean="0">
                <a:latin typeface="Avenir Next" charset="0"/>
                <a:ea typeface="Avenir Next" charset="0"/>
                <a:cs typeface="Avenir Next" charset="0"/>
              </a:rPr>
              <a:t> trust the result because you chose a low alpha – expectations still matter, even if you don’t want to go all the way with Bayesian analysis</a:t>
            </a:r>
            <a:endParaRPr lang="en-US" sz="1200" dirty="0" smtClean="0">
              <a:latin typeface="Avenir Next" charset="0"/>
              <a:ea typeface="Avenir Next" charset="0"/>
              <a:cs typeface="Avenir Next" charset="0"/>
            </a:endParaRPr>
          </a:p>
          <a:p>
            <a:endParaRPr lang="en-US" sz="1200" dirty="0" smtClean="0">
              <a:latin typeface="Avenir Next" charset="0"/>
              <a:ea typeface="Avenir Next" charset="0"/>
              <a:cs typeface="Avenir Next" charset="0"/>
            </a:endParaRPr>
          </a:p>
          <a:p>
            <a:endParaRPr lang="en-US" sz="1200" dirty="0" smtClean="0">
              <a:latin typeface="Avenir Next" charset="0"/>
              <a:ea typeface="Avenir Next" charset="0"/>
              <a:cs typeface="Avenir Next" charset="0"/>
            </a:endParaRPr>
          </a:p>
          <a:p>
            <a:r>
              <a:rPr lang="en-US" sz="1200" dirty="0" smtClean="0">
                <a:latin typeface="Avenir Next" charset="0"/>
                <a:ea typeface="Avenir Next" charset="0"/>
                <a:cs typeface="Avenir Next" charset="0"/>
              </a:rPr>
              <a:t>SAFER TO AVOID OVERFITTING THAN TO DO IT, BC EVEN IF YOU</a:t>
            </a:r>
            <a:r>
              <a:rPr lang="en-US" sz="1200" baseline="0" dirty="0" smtClean="0">
                <a:latin typeface="Avenir Next" charset="0"/>
                <a:ea typeface="Avenir Next" charset="0"/>
                <a:cs typeface="Avenir Next" charset="0"/>
              </a:rPr>
              <a:t> ARE CLEAR ON WHATS SPECULATION, OTHERS MAY NOT BE</a:t>
            </a:r>
            <a:endParaRPr lang="en-US" sz="1200" dirty="0" smtClean="0">
              <a:latin typeface="Avenir Next" charset="0"/>
              <a:ea typeface="Avenir Next" charset="0"/>
              <a:cs typeface="Avenir Next" charset="0"/>
            </a:endParaRPr>
          </a:p>
          <a:p>
            <a:r>
              <a:rPr lang="en-US" sz="1200" dirty="0" smtClean="0">
                <a:latin typeface="Avenir Next" charset="0"/>
                <a:ea typeface="Avenir Next" charset="0"/>
                <a:cs typeface="Avenir Next" charset="0"/>
              </a:rPr>
              <a:t>Particularly about</a:t>
            </a:r>
            <a:r>
              <a:rPr lang="en-US" sz="1200" baseline="0" dirty="0" smtClean="0">
                <a:latin typeface="Avenir Next" charset="0"/>
                <a:ea typeface="Avenir Next" charset="0"/>
                <a:cs typeface="Avenir Next" charset="0"/>
              </a:rPr>
              <a:t> causation -- </a:t>
            </a:r>
            <a:r>
              <a:rPr lang="en-US" sz="1200" dirty="0" smtClean="0">
                <a:latin typeface="Avenir Next" charset="0"/>
                <a:ea typeface="Avenir Next" charset="0"/>
                <a:cs typeface="Avenir Next" charset="0"/>
              </a:rPr>
              <a:t>Inferring causation generally requires hypothesis testing (</a:t>
            </a:r>
            <a:endParaRPr lang="en-US" baseline="0" dirty="0" smtClean="0"/>
          </a:p>
          <a:p>
            <a:endParaRPr lang="en-US" baseline="0" dirty="0" smtClean="0"/>
          </a:p>
          <a:p>
            <a:r>
              <a:rPr lang="en-US" baseline="0" dirty="0" smtClean="0"/>
              <a:t>Conversely, you might find that there’s an effect where you wouldn’t have expected one. Particularly when using frequentist methods</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the context of probability mathematics, textbooks carefully explain that p(A|B) != p(B|A), and how a test with a low error rate can have a high rate of errors conditional on a positive finding, if the underlying rate of positives is low, but the textbooks typically confine this problem to the probability chapters and don’t explain its relevance to accept/reject decisions in statistical hypothesis testing.</a:t>
            </a:r>
          </a:p>
          <a:p>
            <a:endParaRPr lang="en-US" baseline="0" dirty="0" smtClean="0"/>
          </a:p>
        </p:txBody>
      </p:sp>
      <p:sp>
        <p:nvSpPr>
          <p:cNvPr id="4" name="Slide Number Placeholder 3"/>
          <p:cNvSpPr>
            <a:spLocks noGrp="1"/>
          </p:cNvSpPr>
          <p:nvPr>
            <p:ph type="sldNum" sz="quarter" idx="10"/>
          </p:nvPr>
        </p:nvSpPr>
        <p:spPr/>
        <p:txBody>
          <a:bodyPr/>
          <a:lstStyle/>
          <a:p>
            <a:pPr>
              <a:defRPr/>
            </a:pPr>
            <a:fld id="{DC62B48B-5869-DA40-BE7F-6AA0C061D9D3}" type="slidenum">
              <a:rPr lang="en-US" smtClean="0"/>
              <a:pPr>
                <a:defRPr/>
              </a:pPr>
              <a:t>7</a:t>
            </a:fld>
            <a:endParaRPr lang="en-US"/>
          </a:p>
        </p:txBody>
      </p:sp>
    </p:spTree>
    <p:extLst>
      <p:ext uri="{BB962C8B-B14F-4D97-AF65-F5344CB8AC3E}">
        <p14:creationId xmlns:p14="http://schemas.microsoft.com/office/powerpoint/2010/main" val="175985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Wingdings" charset="2"/>
              <a:buNone/>
              <a:tabLst/>
              <a:defRPr/>
            </a:pPr>
            <a:r>
              <a:rPr lang="en-US" sz="1400" dirty="0" smtClean="0">
                <a:latin typeface="Avenir Next" charset="0"/>
                <a:ea typeface="Avenir Next" charset="0"/>
                <a:cs typeface="Avenir Next" charset="0"/>
              </a:rPr>
              <a:t>Pierre’s talk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venir Next" charset="0"/>
              <a:ea typeface="Avenir Next" charset="0"/>
              <a:cs typeface="Avenir Next"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venir Next" charset="0"/>
              <a:ea typeface="Avenir Next" charset="0"/>
              <a:cs typeface="Avenir Next"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venir Next" charset="0"/>
                <a:ea typeface="Avenir Next" charset="0"/>
                <a:cs typeface="Avenir Next" charset="0"/>
              </a:rPr>
              <a:t>: CIs are as unintuitive and misunderstand as NHST</a:t>
            </a:r>
          </a:p>
          <a:p>
            <a:r>
              <a:rPr lang="en-US" sz="1200" dirty="0" smtClean="0">
                <a:latin typeface="Avenir Next" charset="0"/>
                <a:ea typeface="Avenir Next" charset="0"/>
                <a:cs typeface="Avenir Next" charset="0"/>
              </a:rPr>
              <a:t>95 % confidence is a confidence that in the long-run 95% of the CIs will include the population mean. </a:t>
            </a:r>
            <a:endParaRPr lang="en-US" baseline="0" dirty="0" smtClean="0"/>
          </a:p>
        </p:txBody>
      </p:sp>
      <p:sp>
        <p:nvSpPr>
          <p:cNvPr id="4" name="Slide Number Placeholder 3"/>
          <p:cNvSpPr>
            <a:spLocks noGrp="1"/>
          </p:cNvSpPr>
          <p:nvPr>
            <p:ph type="sldNum" sz="quarter" idx="10"/>
          </p:nvPr>
        </p:nvSpPr>
        <p:spPr/>
        <p:txBody>
          <a:bodyPr/>
          <a:lstStyle/>
          <a:p>
            <a:pPr>
              <a:defRPr/>
            </a:pPr>
            <a:fld id="{DC62B48B-5869-DA40-BE7F-6AA0C061D9D3}" type="slidenum">
              <a:rPr lang="en-US" smtClean="0"/>
              <a:pPr>
                <a:defRPr/>
              </a:pPr>
              <a:t>8</a:t>
            </a:fld>
            <a:endParaRPr lang="en-US"/>
          </a:p>
        </p:txBody>
      </p:sp>
    </p:spTree>
    <p:extLst>
      <p:ext uri="{BB962C8B-B14F-4D97-AF65-F5344CB8AC3E}">
        <p14:creationId xmlns:p14="http://schemas.microsoft.com/office/powerpoint/2010/main" val="191824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C62B48B-5869-DA40-BE7F-6AA0C061D9D3}" type="slidenum">
              <a:rPr lang="en-US" smtClean="0"/>
              <a:pPr>
                <a:defRPr/>
              </a:pPr>
              <a:t>9</a:t>
            </a:fld>
            <a:endParaRPr lang="en-US"/>
          </a:p>
        </p:txBody>
      </p:sp>
    </p:spTree>
    <p:extLst>
      <p:ext uri="{BB962C8B-B14F-4D97-AF65-F5344CB8AC3E}">
        <p14:creationId xmlns:p14="http://schemas.microsoft.com/office/powerpoint/2010/main" val="24430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DEABC-D766-4322-8E78-B830FAE35C72}" type="datetime4">
              <a:rPr lang="en-US" smtClean="0"/>
              <a:pPr/>
              <a:t>October 27,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02210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27,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42172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27,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30121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637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October 27,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613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October 27,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763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19C71-EC74-44AF-B27E-FC7DC3C3A61D}" type="datetime4">
              <a:rPr lang="en-US" smtClean="0"/>
              <a:pPr/>
              <a:t>October 27,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6981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October 27,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91562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October 27,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6409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27,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41897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27,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6235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27,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980735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D0EFEE-2756-4A20-BF2A-63F0A94F99AC}" type="datetime4">
              <a:rPr lang="en-US" smtClean="0"/>
              <a:pPr/>
              <a:t>October 27, 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3061000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teveh.co/pane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teveh.co/pane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steveh.co/panel"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steveh.co/panel"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hyperlink" Target="http://steveh.co/panel"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teveh.co/pane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teveh.co/pane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hyperlink" Target="http://steveh.co/panel" TargetMode="External"/><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4.png"/><Relationship Id="rId6" Type="http://schemas.openxmlformats.org/officeDocument/2006/relationships/hyperlink" Target="http://steveh.co/panel" TargetMode="External"/><Relationship Id="rId7" Type="http://schemas.openxmlformats.org/officeDocument/2006/relationships/image" Target="../media/image6.gif"/><Relationship Id="rId1" Type="http://schemas.microsoft.com/office/2007/relationships/media" Target="../media/media1.mov"/><Relationship Id="rId2" Type="http://schemas.openxmlformats.org/officeDocument/2006/relationships/video" Target="../media/media1.mov"/></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teveh.co/pane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4.png"/><Relationship Id="rId6" Type="http://schemas.openxmlformats.org/officeDocument/2006/relationships/image" Target="../media/image7.jpeg"/><Relationship Id="rId7" Type="http://schemas.openxmlformats.org/officeDocument/2006/relationships/hyperlink" Target="http://steveh.co/panel" TargetMode="External"/><Relationship Id="rId1" Type="http://schemas.microsoft.com/office/2007/relationships/media" Target="../media/media1.mov"/><Relationship Id="rId2" Type="http://schemas.openxmlformats.org/officeDocument/2006/relationships/video" Target="../media/media1.mo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4.png"/><Relationship Id="rId6" Type="http://schemas.openxmlformats.org/officeDocument/2006/relationships/hyperlink" Target="http://steveh.co/panel" TargetMode="External"/><Relationship Id="rId1" Type="http://schemas.microsoft.com/office/2007/relationships/media" Target="../media/media1.mov"/><Relationship Id="rId2" Type="http://schemas.openxmlformats.org/officeDocument/2006/relationships/video" Target="../media/media1.mov"/></Relationships>
</file>

<file path=ppt/slides/_rels/slide9.xml.rels><?xml version="1.0" encoding="UTF-8" standalone="yes"?>
<Relationships xmlns="http://schemas.openxmlformats.org/package/2006/relationships"><Relationship Id="rId11" Type="http://schemas.openxmlformats.org/officeDocument/2006/relationships/hyperlink" Target="http://steveh.co/panel" TargetMode="External"/><Relationship Id="rId12" Type="http://schemas.openxmlformats.org/officeDocument/2006/relationships/image" Target="../media/image11.png"/><Relationship Id="rId1" Type="http://schemas.microsoft.com/office/2007/relationships/media" Target="../media/media1.mov"/><Relationship Id="rId2" Type="http://schemas.openxmlformats.org/officeDocument/2006/relationships/video" Target="../media/media1.mov"/><Relationship Id="rId3" Type="http://schemas.microsoft.com/office/2007/relationships/media" Target="../media/media2.mov"/><Relationship Id="rId4" Type="http://schemas.openxmlformats.org/officeDocument/2006/relationships/video" Target="../media/media2.mov"/><Relationship Id="rId5" Type="http://schemas.openxmlformats.org/officeDocument/2006/relationships/slideLayout" Target="../slideLayouts/slideLayout2.xml"/><Relationship Id="rId6" Type="http://schemas.openxmlformats.org/officeDocument/2006/relationships/notesSlide" Target="../notesSlides/notesSlide9.xml"/><Relationship Id="rId7" Type="http://schemas.openxmlformats.org/officeDocument/2006/relationships/image" Target="../media/image4.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00213"/>
            <a:ext cx="7858126" cy="1470025"/>
          </a:xfrm>
        </p:spPr>
        <p:txBody>
          <a:bodyPr>
            <a:normAutofit/>
          </a:bodyPr>
          <a:lstStyle/>
          <a:p>
            <a:r>
              <a:rPr lang="en-US" sz="3400" dirty="0" smtClean="0">
                <a:latin typeface="Avenir Next Medium" charset="0"/>
                <a:ea typeface="Avenir Next Medium" charset="0"/>
                <a:cs typeface="Avenir Next Medium" charset="0"/>
              </a:rPr>
              <a:t>Communicating Methods, Results, and Intentions in Empirical Research</a:t>
            </a:r>
            <a:endParaRPr lang="en-US" sz="3400" dirty="0">
              <a:latin typeface="Avenir Next Medium" charset="0"/>
              <a:ea typeface="Avenir Next Medium" charset="0"/>
              <a:cs typeface="Avenir Next Medium" charset="0"/>
            </a:endParaRPr>
          </a:p>
        </p:txBody>
      </p:sp>
      <p:sp>
        <p:nvSpPr>
          <p:cNvPr id="3" name="Subtitle 2"/>
          <p:cNvSpPr>
            <a:spLocks noGrp="1"/>
          </p:cNvSpPr>
          <p:nvPr>
            <p:ph type="subTitle" idx="1"/>
          </p:nvPr>
        </p:nvSpPr>
        <p:spPr/>
        <p:txBody>
          <a:bodyPr>
            <a:normAutofit/>
          </a:bodyPr>
          <a:lstStyle/>
          <a:p>
            <a:r>
              <a:rPr lang="en-US" sz="2800" dirty="0" smtClean="0">
                <a:solidFill>
                  <a:schemeClr val="tx1">
                    <a:lumMod val="50000"/>
                    <a:lumOff val="50000"/>
                  </a:schemeClr>
                </a:solidFill>
                <a:latin typeface="Avenir Next Medium" charset="0"/>
                <a:ea typeface="Avenir Next Medium" charset="0"/>
                <a:cs typeface="Avenir Next Medium" charset="0"/>
              </a:rPr>
              <a:t>Jessica Hullman</a:t>
            </a:r>
          </a:p>
          <a:p>
            <a:pPr>
              <a:spcBef>
                <a:spcPts val="0"/>
              </a:spcBef>
            </a:pPr>
            <a:r>
              <a:rPr lang="en-US" sz="2800" dirty="0" smtClean="0">
                <a:solidFill>
                  <a:schemeClr val="tx1">
                    <a:lumMod val="50000"/>
                    <a:lumOff val="50000"/>
                  </a:schemeClr>
                </a:solidFill>
                <a:latin typeface="Avenir Next Medium" charset="0"/>
                <a:ea typeface="Avenir Next Medium" charset="0"/>
                <a:cs typeface="Avenir Next Medium" charset="0"/>
              </a:rPr>
              <a:t>Assistant Professor</a:t>
            </a:r>
            <a:br>
              <a:rPr lang="en-US" sz="2800" dirty="0" smtClean="0">
                <a:solidFill>
                  <a:schemeClr val="tx1">
                    <a:lumMod val="50000"/>
                    <a:lumOff val="50000"/>
                  </a:schemeClr>
                </a:solidFill>
                <a:latin typeface="Avenir Next Medium" charset="0"/>
                <a:ea typeface="Avenir Next Medium" charset="0"/>
                <a:cs typeface="Avenir Next Medium" charset="0"/>
              </a:rPr>
            </a:br>
            <a:r>
              <a:rPr lang="en-US" sz="2800" dirty="0" smtClean="0">
                <a:solidFill>
                  <a:schemeClr val="tx1">
                    <a:lumMod val="50000"/>
                    <a:lumOff val="50000"/>
                  </a:schemeClr>
                </a:solidFill>
                <a:latin typeface="Avenir Next Medium" charset="0"/>
                <a:ea typeface="Avenir Next Medium" charset="0"/>
                <a:cs typeface="Avenir Next Medium" charset="0"/>
              </a:rPr>
              <a:t>University of Washington</a:t>
            </a:r>
            <a:endParaRPr lang="en-US" sz="2800" dirty="0">
              <a:solidFill>
                <a:schemeClr val="tx1">
                  <a:lumMod val="50000"/>
                  <a:lumOff val="50000"/>
                </a:schemeClr>
              </a:solidFill>
              <a:latin typeface="Avenir Next Medium" charset="0"/>
              <a:ea typeface="Avenir Next Medium" charset="0"/>
              <a:cs typeface="Avenir Next Medium"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318" y="6082077"/>
            <a:ext cx="857250" cy="5906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2603" y="5874983"/>
            <a:ext cx="983018" cy="983018"/>
          </a:xfrm>
          <a:prstGeom prst="rect">
            <a:avLst/>
          </a:prstGeom>
        </p:spPr>
      </p:pic>
      <p:sp>
        <p:nvSpPr>
          <p:cNvPr id="6" name="TextBox 5"/>
          <p:cNvSpPr txBox="1"/>
          <p:nvPr/>
        </p:nvSpPr>
        <p:spPr>
          <a:xfrm>
            <a:off x="244698" y="6303444"/>
            <a:ext cx="2678806" cy="461665"/>
          </a:xfrm>
          <a:prstGeom prst="rect">
            <a:avLst/>
          </a:prstGeom>
          <a:noFill/>
        </p:spPr>
        <p:txBody>
          <a:bodyPr wrap="square" rtlCol="0">
            <a:spAutoFit/>
          </a:bodyPr>
          <a:lstStyle/>
          <a:p>
            <a:r>
              <a:rPr lang="en-US" sz="2400" dirty="0">
                <a:hlinkClick r:id="rId5"/>
              </a:rPr>
              <a:t>steveh.co/panel</a:t>
            </a:r>
            <a:endParaRPr lang="en-US" sz="2400" dirty="0"/>
          </a:p>
        </p:txBody>
      </p:sp>
    </p:spTree>
    <p:extLst>
      <p:ext uri="{BB962C8B-B14F-4D97-AF65-F5344CB8AC3E}">
        <p14:creationId xmlns:p14="http://schemas.microsoft.com/office/powerpoint/2010/main" val="1559444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626" y="2141039"/>
            <a:ext cx="5715000" cy="3251200"/>
          </a:xfrm>
          <a:prstGeom prst="rect">
            <a:avLst/>
          </a:prstGeom>
        </p:spPr>
      </p:pic>
      <p:sp>
        <p:nvSpPr>
          <p:cNvPr id="2" name="TextBox 1"/>
          <p:cNvSpPr txBox="1"/>
          <p:nvPr/>
        </p:nvSpPr>
        <p:spPr>
          <a:xfrm>
            <a:off x="5243770" y="4161163"/>
            <a:ext cx="2211856" cy="646331"/>
          </a:xfrm>
          <a:prstGeom prst="rect">
            <a:avLst/>
          </a:prstGeom>
          <a:solidFill>
            <a:schemeClr val="bg1"/>
          </a:solidFill>
        </p:spPr>
        <p:txBody>
          <a:bodyPr wrap="square" rtlCol="0">
            <a:spAutoFit/>
          </a:bodyPr>
          <a:lstStyle/>
          <a:p>
            <a:r>
              <a:rPr lang="en-US" dirty="0" smtClean="0">
                <a:solidFill>
                  <a:srgbClr val="FF0000"/>
                </a:solidFill>
                <a:latin typeface="Avenir Next" charset="0"/>
                <a:ea typeface="Avenir Next" charset="0"/>
                <a:cs typeface="Avenir Next" charset="0"/>
              </a:rPr>
              <a:t>COMMUNICATING </a:t>
            </a:r>
            <a:r>
              <a:rPr lang="en-US" b="1" dirty="0" smtClean="0">
                <a:solidFill>
                  <a:srgbClr val="FF0000"/>
                </a:solidFill>
                <a:latin typeface="Avenir Next" charset="0"/>
                <a:ea typeface="Avenir Next" charset="0"/>
                <a:cs typeface="Avenir Next" charset="0"/>
              </a:rPr>
              <a:t>INTENTIONS</a:t>
            </a:r>
            <a:endParaRPr lang="en-US" b="1" dirty="0">
              <a:solidFill>
                <a:srgbClr val="FF0000"/>
              </a:solidFill>
              <a:latin typeface="Avenir Next" charset="0"/>
              <a:ea typeface="Avenir Next" charset="0"/>
              <a:cs typeface="Avenir Next" charset="0"/>
            </a:endParaRPr>
          </a:p>
        </p:txBody>
      </p:sp>
      <p:sp>
        <p:nvSpPr>
          <p:cNvPr id="6" name="TextBox 5"/>
          <p:cNvSpPr txBox="1"/>
          <p:nvPr/>
        </p:nvSpPr>
        <p:spPr>
          <a:xfrm>
            <a:off x="244698" y="6303444"/>
            <a:ext cx="2678806" cy="461665"/>
          </a:xfrm>
          <a:prstGeom prst="rect">
            <a:avLst/>
          </a:prstGeom>
          <a:noFill/>
        </p:spPr>
        <p:txBody>
          <a:bodyPr wrap="square" rtlCol="0">
            <a:spAutoFit/>
          </a:bodyPr>
          <a:lstStyle/>
          <a:p>
            <a:r>
              <a:rPr lang="en-US" sz="2400" dirty="0">
                <a:hlinkClick r:id="rId4"/>
              </a:rPr>
              <a:t>steveh.co/panel</a:t>
            </a:r>
            <a:endParaRPr lang="en-US" sz="2400" dirty="0"/>
          </a:p>
        </p:txBody>
      </p:sp>
    </p:spTree>
    <p:extLst>
      <p:ext uri="{BB962C8B-B14F-4D97-AF65-F5344CB8AC3E}">
        <p14:creationId xmlns:p14="http://schemas.microsoft.com/office/powerpoint/2010/main" val="44300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00" y="1225162"/>
            <a:ext cx="4680857" cy="3117451"/>
          </a:xfrm>
          <a:prstGeom prst="rect">
            <a:avLst/>
          </a:prstGeom>
        </p:spPr>
      </p:pic>
      <p:sp>
        <p:nvSpPr>
          <p:cNvPr id="5" name="Title 1"/>
          <p:cNvSpPr>
            <a:spLocks noGrp="1"/>
          </p:cNvSpPr>
          <p:nvPr>
            <p:ph type="title"/>
          </p:nvPr>
        </p:nvSpPr>
        <p:spPr>
          <a:xfrm>
            <a:off x="36530" y="63139"/>
            <a:ext cx="9626918" cy="1143000"/>
          </a:xfrm>
        </p:spPr>
        <p:txBody>
          <a:bodyPr>
            <a:normAutofit/>
          </a:bodyPr>
          <a:lstStyle/>
          <a:p>
            <a:r>
              <a:rPr lang="en-US" sz="3200" dirty="0" smtClean="0">
                <a:latin typeface="Avenir Book" charset="0"/>
                <a:ea typeface="Avenir Book" charset="0"/>
                <a:cs typeface="Avenir Book" charset="0"/>
              </a:rPr>
              <a:t>Am I really susceptible to my own biases?</a:t>
            </a:r>
            <a:endParaRPr lang="en-US" sz="3200" b="0" dirty="0">
              <a:latin typeface="Avenir Book" charset="0"/>
              <a:ea typeface="Avenir Book" charset="0"/>
              <a:cs typeface="Avenir Book" charset="0"/>
            </a:endParaRPr>
          </a:p>
        </p:txBody>
      </p:sp>
      <p:sp>
        <p:nvSpPr>
          <p:cNvPr id="6" name="Rectangle 5"/>
          <p:cNvSpPr/>
          <p:nvPr/>
        </p:nvSpPr>
        <p:spPr>
          <a:xfrm>
            <a:off x="268352" y="1225162"/>
            <a:ext cx="3543796" cy="4939814"/>
          </a:xfrm>
          <a:prstGeom prst="rect">
            <a:avLst/>
          </a:prstGeom>
        </p:spPr>
        <p:txBody>
          <a:bodyPr wrap="square">
            <a:spAutoFit/>
          </a:bodyPr>
          <a:lstStyle/>
          <a:p>
            <a:pPr marL="457200" indent="-457200">
              <a:spcAft>
                <a:spcPts val="600"/>
              </a:spcAft>
              <a:defRPr/>
            </a:pPr>
            <a:r>
              <a:rPr lang="en-US" sz="2400" dirty="0" smtClean="0">
                <a:latin typeface="Avenir Next" charset="0"/>
                <a:ea typeface="Avenir Next" charset="0"/>
                <a:cs typeface="Avenir Next" charset="0"/>
              </a:rPr>
              <a:t>Garden of forking paths / Researcher degrees-of-freedom:</a:t>
            </a:r>
          </a:p>
          <a:p>
            <a:pPr marL="457200" indent="-457200">
              <a:spcAft>
                <a:spcPts val="600"/>
              </a:spcAft>
              <a:buFont typeface="Arial" charset="0"/>
              <a:buChar char="•"/>
              <a:defRPr/>
            </a:pPr>
            <a:r>
              <a:rPr lang="en-US" sz="2000" dirty="0" smtClean="0">
                <a:latin typeface="Avenir Next" charset="0"/>
                <a:ea typeface="Avenir Next" charset="0"/>
                <a:cs typeface="Avenir Next" charset="0"/>
              </a:rPr>
              <a:t>Outlier removal</a:t>
            </a:r>
          </a:p>
          <a:p>
            <a:pPr marL="457200" indent="-457200">
              <a:spcAft>
                <a:spcPts val="600"/>
              </a:spcAft>
              <a:buFont typeface="Arial" charset="0"/>
              <a:buChar char="•"/>
              <a:defRPr/>
            </a:pPr>
            <a:r>
              <a:rPr lang="en-US" sz="2000" dirty="0">
                <a:latin typeface="Avenir Next" charset="0"/>
                <a:ea typeface="Avenir Next" charset="0"/>
                <a:cs typeface="Avenir Next" charset="0"/>
              </a:rPr>
              <a:t>Which DV </a:t>
            </a:r>
            <a:r>
              <a:rPr lang="en-US" sz="2000" dirty="0" smtClean="0">
                <a:latin typeface="Avenir Next" charset="0"/>
                <a:ea typeface="Avenir Next" charset="0"/>
                <a:cs typeface="Avenir Next" charset="0"/>
              </a:rPr>
              <a:t>matters</a:t>
            </a:r>
          </a:p>
          <a:p>
            <a:pPr marL="457200" indent="-457200">
              <a:spcAft>
                <a:spcPts val="600"/>
              </a:spcAft>
              <a:buFont typeface="Arial" charset="0"/>
              <a:buChar char="•"/>
              <a:defRPr/>
            </a:pPr>
            <a:r>
              <a:rPr lang="en-US" sz="2000" dirty="0" smtClean="0">
                <a:latin typeface="Avenir Next" charset="0"/>
                <a:ea typeface="Avenir Next" charset="0"/>
                <a:cs typeface="Avenir Next" charset="0"/>
              </a:rPr>
              <a:t>Defining comparisons </a:t>
            </a:r>
          </a:p>
          <a:p>
            <a:pPr marL="457200" indent="-457200">
              <a:spcAft>
                <a:spcPts val="600"/>
              </a:spcAft>
              <a:buFont typeface="Arial" charset="0"/>
              <a:buChar char="•"/>
              <a:defRPr/>
            </a:pPr>
            <a:r>
              <a:rPr lang="en-US" sz="2000" dirty="0" smtClean="0">
                <a:latin typeface="Avenir Next" charset="0"/>
                <a:ea typeface="Avenir Next" charset="0"/>
                <a:cs typeface="Avenir Next" charset="0"/>
              </a:rPr>
              <a:t>Whether to transform variables</a:t>
            </a:r>
          </a:p>
          <a:p>
            <a:pPr marL="457200" indent="-457200">
              <a:spcAft>
                <a:spcPts val="600"/>
              </a:spcAft>
              <a:buFont typeface="Arial" charset="0"/>
              <a:buChar char="•"/>
              <a:defRPr/>
            </a:pPr>
            <a:r>
              <a:rPr lang="en-US" sz="2000" dirty="0" smtClean="0">
                <a:latin typeface="Avenir Next" charset="0"/>
                <a:ea typeface="Avenir Next" charset="0"/>
                <a:cs typeface="Avenir Next" charset="0"/>
              </a:rPr>
              <a:t>Which test</a:t>
            </a:r>
          </a:p>
          <a:p>
            <a:pPr marL="457200" indent="-457200">
              <a:spcAft>
                <a:spcPts val="600"/>
              </a:spcAft>
              <a:buFont typeface="Arial" charset="0"/>
              <a:buChar char="•"/>
              <a:defRPr/>
            </a:pPr>
            <a:r>
              <a:rPr lang="en-US" sz="2000" dirty="0" smtClean="0">
                <a:latin typeface="Avenir Next" charset="0"/>
                <a:ea typeface="Avenir Next" charset="0"/>
                <a:cs typeface="Avenir Next" charset="0"/>
              </a:rPr>
              <a:t>When to stop data collection</a:t>
            </a:r>
          </a:p>
          <a:p>
            <a:pPr marL="457200" indent="-457200">
              <a:buFont typeface="Arial" charset="0"/>
              <a:buChar char="•"/>
              <a:defRPr/>
            </a:pPr>
            <a:endParaRPr lang="en-US" sz="2400" dirty="0" smtClean="0">
              <a:latin typeface="Avenir Next" charset="0"/>
              <a:ea typeface="Avenir Next" charset="0"/>
              <a:cs typeface="Avenir Next" charset="0"/>
            </a:endParaRPr>
          </a:p>
        </p:txBody>
      </p:sp>
      <p:sp>
        <p:nvSpPr>
          <p:cNvPr id="7" name="TextBox 6"/>
          <p:cNvSpPr txBox="1"/>
          <p:nvPr/>
        </p:nvSpPr>
        <p:spPr>
          <a:xfrm>
            <a:off x="244698" y="6303444"/>
            <a:ext cx="2678806" cy="461665"/>
          </a:xfrm>
          <a:prstGeom prst="rect">
            <a:avLst/>
          </a:prstGeom>
          <a:noFill/>
        </p:spPr>
        <p:txBody>
          <a:bodyPr wrap="square" rtlCol="0">
            <a:spAutoFit/>
          </a:bodyPr>
          <a:lstStyle/>
          <a:p>
            <a:r>
              <a:rPr lang="en-US" sz="2400" dirty="0">
                <a:hlinkClick r:id="rId4"/>
              </a:rPr>
              <a:t>steveh.co/panel</a:t>
            </a:r>
            <a:endParaRPr lang="en-US" sz="2400" dirty="0"/>
          </a:p>
        </p:txBody>
      </p:sp>
    </p:spTree>
    <p:extLst>
      <p:ext uri="{BB962C8B-B14F-4D97-AF65-F5344CB8AC3E}">
        <p14:creationId xmlns:p14="http://schemas.microsoft.com/office/powerpoint/2010/main" val="72340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6683" y="63139"/>
            <a:ext cx="9626918" cy="1143000"/>
          </a:xfrm>
        </p:spPr>
        <p:txBody>
          <a:bodyPr>
            <a:normAutofit/>
          </a:bodyPr>
          <a:lstStyle/>
          <a:p>
            <a:r>
              <a:rPr lang="en-US" sz="3200" dirty="0" smtClean="0">
                <a:latin typeface="Avenir Book" charset="0"/>
                <a:ea typeface="Avenir Book" charset="0"/>
                <a:cs typeface="Avenir Book" charset="0"/>
              </a:rPr>
              <a:t>Should we pre-specify (pre-register) all studies?</a:t>
            </a:r>
            <a:endParaRPr lang="en-US" sz="3200" b="0" dirty="0">
              <a:latin typeface="Avenir Book" charset="0"/>
              <a:ea typeface="Avenir Book" charset="0"/>
              <a:cs typeface="Avenir Book"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10" y="1455312"/>
            <a:ext cx="3362670" cy="4861775"/>
          </a:xfrm>
          <a:prstGeom prst="rect">
            <a:avLst/>
          </a:prstGeom>
        </p:spPr>
      </p:pic>
      <p:sp>
        <p:nvSpPr>
          <p:cNvPr id="8" name="TextBox 7"/>
          <p:cNvSpPr txBox="1"/>
          <p:nvPr/>
        </p:nvSpPr>
        <p:spPr>
          <a:xfrm rot="20853249">
            <a:off x="7223952" y="4957299"/>
            <a:ext cx="1540750" cy="646331"/>
          </a:xfrm>
          <a:prstGeom prst="rect">
            <a:avLst/>
          </a:prstGeom>
          <a:solidFill>
            <a:schemeClr val="bg1"/>
          </a:solidFill>
          <a:ln>
            <a:solidFill>
              <a:srgbClr val="FF0000"/>
            </a:solidFill>
          </a:ln>
        </p:spPr>
        <p:txBody>
          <a:bodyPr wrap="square" rtlCol="0">
            <a:spAutoFit/>
          </a:bodyPr>
          <a:lstStyle/>
          <a:p>
            <a:r>
              <a:rPr lang="en-US" b="1" smtClean="0">
                <a:solidFill>
                  <a:srgbClr val="FF0000"/>
                </a:solidFill>
                <a:latin typeface="Avenir Next" charset="0"/>
                <a:ea typeface="Avenir Next" charset="0"/>
                <a:cs typeface="Avenir Next" charset="0"/>
              </a:rPr>
              <a:t>Pre-registration</a:t>
            </a:r>
            <a:endParaRPr lang="en-US" b="1" dirty="0">
              <a:solidFill>
                <a:srgbClr val="FF0000"/>
              </a:solidFill>
              <a:latin typeface="Avenir Next" charset="0"/>
              <a:ea typeface="Avenir Next" charset="0"/>
              <a:cs typeface="Avenir Next" charset="0"/>
            </a:endParaRPr>
          </a:p>
        </p:txBody>
      </p:sp>
      <p:sp>
        <p:nvSpPr>
          <p:cNvPr id="9" name="TextBox 8"/>
          <p:cNvSpPr txBox="1"/>
          <p:nvPr/>
        </p:nvSpPr>
        <p:spPr>
          <a:xfrm rot="20582500">
            <a:off x="5300353" y="1802021"/>
            <a:ext cx="445432" cy="246221"/>
          </a:xfrm>
          <a:prstGeom prst="rect">
            <a:avLst/>
          </a:prstGeom>
          <a:solidFill>
            <a:schemeClr val="bg1"/>
          </a:solidFill>
          <a:ln>
            <a:solidFill>
              <a:srgbClr val="FF0000"/>
            </a:solidFill>
          </a:ln>
        </p:spPr>
        <p:txBody>
          <a:bodyPr wrap="square" rtlCol="0">
            <a:spAutoFit/>
          </a:bodyPr>
          <a:lstStyle/>
          <a:p>
            <a:r>
              <a:rPr lang="en-US" sz="1000" b="1" dirty="0" smtClean="0">
                <a:solidFill>
                  <a:srgbClr val="FF0000"/>
                </a:solidFill>
                <a:latin typeface="Avenir Next" charset="0"/>
                <a:ea typeface="Avenir Next" charset="0"/>
                <a:cs typeface="Avenir Next" charset="0"/>
              </a:rPr>
              <a:t>You</a:t>
            </a:r>
            <a:endParaRPr lang="en-US" sz="1000" b="1" dirty="0">
              <a:solidFill>
                <a:srgbClr val="FF0000"/>
              </a:solidFill>
              <a:latin typeface="Avenir Next" charset="0"/>
              <a:ea typeface="Avenir Next" charset="0"/>
              <a:cs typeface="Avenir Next" charset="0"/>
            </a:endParaRPr>
          </a:p>
        </p:txBody>
      </p:sp>
      <p:sp>
        <p:nvSpPr>
          <p:cNvPr id="11" name="TextBox 10"/>
          <p:cNvSpPr txBox="1"/>
          <p:nvPr/>
        </p:nvSpPr>
        <p:spPr>
          <a:xfrm rot="20582500">
            <a:off x="6070593" y="1806540"/>
            <a:ext cx="505023" cy="400110"/>
          </a:xfrm>
          <a:prstGeom prst="rect">
            <a:avLst/>
          </a:prstGeom>
          <a:solidFill>
            <a:schemeClr val="bg1"/>
          </a:solidFill>
          <a:ln>
            <a:solidFill>
              <a:srgbClr val="FF0000"/>
            </a:solidFill>
          </a:ln>
        </p:spPr>
        <p:txBody>
          <a:bodyPr wrap="square" rtlCol="0">
            <a:spAutoFit/>
          </a:bodyPr>
          <a:lstStyle/>
          <a:p>
            <a:r>
              <a:rPr lang="en-US" sz="1000" b="1" smtClean="0">
                <a:solidFill>
                  <a:srgbClr val="FF0000"/>
                </a:solidFill>
                <a:latin typeface="Avenir Next" charset="0"/>
                <a:ea typeface="Avenir Next" charset="0"/>
                <a:cs typeface="Avenir Next" charset="0"/>
              </a:rPr>
              <a:t>Your lab</a:t>
            </a:r>
            <a:endParaRPr lang="en-US" sz="1000" b="1" dirty="0">
              <a:solidFill>
                <a:srgbClr val="FF0000"/>
              </a:solidFill>
              <a:latin typeface="Avenir Next" charset="0"/>
              <a:ea typeface="Avenir Next" charset="0"/>
              <a:cs typeface="Avenir Next" charset="0"/>
            </a:endParaRPr>
          </a:p>
        </p:txBody>
      </p:sp>
      <p:sp>
        <p:nvSpPr>
          <p:cNvPr id="12" name="Rectangle 11"/>
          <p:cNvSpPr/>
          <p:nvPr/>
        </p:nvSpPr>
        <p:spPr>
          <a:xfrm>
            <a:off x="229715" y="1233566"/>
            <a:ext cx="3543796" cy="4678204"/>
          </a:xfrm>
          <a:prstGeom prst="rect">
            <a:avLst/>
          </a:prstGeom>
        </p:spPr>
        <p:txBody>
          <a:bodyPr wrap="square">
            <a:spAutoFit/>
          </a:bodyPr>
          <a:lstStyle/>
          <a:p>
            <a:pPr marL="457200" indent="-457200">
              <a:spcAft>
                <a:spcPts val="600"/>
              </a:spcAft>
              <a:defRPr/>
            </a:pPr>
            <a:r>
              <a:rPr lang="en-US" sz="2400" dirty="0" smtClean="0">
                <a:latin typeface="Avenir Next" charset="0"/>
                <a:ea typeface="Avenir Next" charset="0"/>
                <a:cs typeface="Avenir Next" charset="0"/>
              </a:rPr>
              <a:t>Specify all decisions about data collection and analysis before doing the study (publicly)</a:t>
            </a:r>
          </a:p>
          <a:p>
            <a:pPr marL="457200" indent="-457200">
              <a:spcAft>
                <a:spcPts val="600"/>
              </a:spcAft>
              <a:defRPr/>
            </a:pPr>
            <a:endParaRPr lang="en-US" sz="2400" dirty="0">
              <a:latin typeface="Avenir Next" charset="0"/>
              <a:ea typeface="Avenir Next" charset="0"/>
              <a:cs typeface="Avenir Next" charset="0"/>
            </a:endParaRPr>
          </a:p>
          <a:p>
            <a:pPr marL="457200" indent="-457200">
              <a:spcAft>
                <a:spcPts val="600"/>
              </a:spcAft>
              <a:defRPr/>
            </a:pPr>
            <a:r>
              <a:rPr lang="en-US" sz="2400" dirty="0" smtClean="0">
                <a:latin typeface="Avenir Next" charset="0"/>
                <a:ea typeface="Avenir Next" charset="0"/>
                <a:cs typeface="Avenir Next" charset="0"/>
              </a:rPr>
              <a:t>Easy version: Implement in your lab by having students write out analysis plans.</a:t>
            </a:r>
          </a:p>
        </p:txBody>
      </p:sp>
      <p:sp>
        <p:nvSpPr>
          <p:cNvPr id="10" name="TextBox 9"/>
          <p:cNvSpPr txBox="1"/>
          <p:nvPr/>
        </p:nvSpPr>
        <p:spPr>
          <a:xfrm>
            <a:off x="244698" y="6303444"/>
            <a:ext cx="2678806" cy="461665"/>
          </a:xfrm>
          <a:prstGeom prst="rect">
            <a:avLst/>
          </a:prstGeom>
          <a:noFill/>
        </p:spPr>
        <p:txBody>
          <a:bodyPr wrap="square" rtlCol="0">
            <a:spAutoFit/>
          </a:bodyPr>
          <a:lstStyle/>
          <a:p>
            <a:r>
              <a:rPr lang="en-US" sz="2400" dirty="0">
                <a:hlinkClick r:id="rId4"/>
              </a:rPr>
              <a:t>steveh.co/panel</a:t>
            </a:r>
            <a:endParaRPr lang="en-US" sz="2400" dirty="0"/>
          </a:p>
        </p:txBody>
      </p:sp>
    </p:spTree>
    <p:extLst>
      <p:ext uri="{BB962C8B-B14F-4D97-AF65-F5344CB8AC3E}">
        <p14:creationId xmlns:p14="http://schemas.microsoft.com/office/powerpoint/2010/main" val="1159047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602" y="2040585"/>
            <a:ext cx="8687851" cy="2246769"/>
          </a:xfrm>
          <a:prstGeom prst="rect">
            <a:avLst/>
          </a:prstGeom>
          <a:noFill/>
        </p:spPr>
        <p:txBody>
          <a:bodyPr wrap="square" rtlCol="0">
            <a:spAutoFit/>
          </a:bodyPr>
          <a:lstStyle/>
          <a:p>
            <a:r>
              <a:rPr lang="en-US" sz="3200" b="1" dirty="0" smtClean="0">
                <a:latin typeface="Avenir Next" charset="0"/>
                <a:ea typeface="Avenir Next" charset="0"/>
                <a:cs typeface="Avenir Next" charset="0"/>
              </a:rPr>
              <a:t>Thanks!</a:t>
            </a:r>
            <a:endParaRPr lang="en-US" sz="3200" b="1" dirty="0">
              <a:latin typeface="Avenir Next" charset="0"/>
              <a:ea typeface="Avenir Next" charset="0"/>
              <a:cs typeface="Avenir Next" charset="0"/>
            </a:endParaRPr>
          </a:p>
          <a:p>
            <a:pPr>
              <a:lnSpc>
                <a:spcPct val="150000"/>
              </a:lnSpc>
            </a:pPr>
            <a:r>
              <a:rPr lang="en-US" sz="2600" dirty="0" smtClean="0">
                <a:latin typeface="Avenir Next" charset="0"/>
                <a:ea typeface="Avenir Next" charset="0"/>
                <a:cs typeface="Avenir Next" charset="0"/>
              </a:rPr>
              <a:t>       </a:t>
            </a:r>
            <a:r>
              <a:rPr lang="en-US" sz="2400" dirty="0" smtClean="0">
                <a:latin typeface="Avenir Next" charset="0"/>
                <a:ea typeface="Avenir Next" charset="0"/>
                <a:cs typeface="Avenir Next" charset="0"/>
              </a:rPr>
              <a:t>@</a:t>
            </a:r>
            <a:r>
              <a:rPr lang="en-US" sz="2400" dirty="0" err="1" smtClean="0">
                <a:latin typeface="Avenir Next" charset="0"/>
                <a:ea typeface="Avenir Next" charset="0"/>
                <a:cs typeface="Avenir Next" charset="0"/>
              </a:rPr>
              <a:t>jessicahullman</a:t>
            </a:r>
            <a:r>
              <a:rPr lang="en-US" sz="2400" dirty="0" smtClean="0">
                <a:latin typeface="Avenir Next" charset="0"/>
                <a:ea typeface="Avenir Next" charset="0"/>
                <a:cs typeface="Avenir Next" charset="0"/>
              </a:rPr>
              <a:t> </a:t>
            </a:r>
          </a:p>
          <a:p>
            <a:pPr>
              <a:lnSpc>
                <a:spcPct val="150000"/>
              </a:lnSpc>
            </a:pPr>
            <a:r>
              <a:rPr lang="en-US" sz="2400" dirty="0" smtClean="0">
                <a:latin typeface="Avenir Next" charset="0"/>
                <a:ea typeface="Avenir Next" charset="0"/>
                <a:cs typeface="Avenir Next" charset="0"/>
              </a:rPr>
              <a:t>        </a:t>
            </a:r>
            <a:r>
              <a:rPr lang="en-US" sz="2400" dirty="0" err="1" smtClean="0">
                <a:latin typeface="Avenir Next" charset="0"/>
                <a:ea typeface="Avenir Next" charset="0"/>
                <a:cs typeface="Avenir Next" charset="0"/>
              </a:rPr>
              <a:t>faculty.washington.edu</a:t>
            </a:r>
            <a:r>
              <a:rPr lang="en-US" sz="2400" dirty="0" smtClean="0">
                <a:latin typeface="Avenir Next" charset="0"/>
                <a:ea typeface="Avenir Next" charset="0"/>
                <a:cs typeface="Avenir Next" charset="0"/>
              </a:rPr>
              <a:t>/</a:t>
            </a:r>
            <a:r>
              <a:rPr lang="en-US" sz="2400" dirty="0" err="1" smtClean="0">
                <a:latin typeface="Avenir Next" charset="0"/>
                <a:ea typeface="Avenir Next" charset="0"/>
                <a:cs typeface="Avenir Next" charset="0"/>
              </a:rPr>
              <a:t>jhullman</a:t>
            </a:r>
            <a:endParaRPr lang="en-US" sz="2400" dirty="0" smtClean="0">
              <a:latin typeface="Avenir Next" charset="0"/>
              <a:ea typeface="Avenir Next" charset="0"/>
              <a:cs typeface="Avenir Next" charset="0"/>
            </a:endParaRPr>
          </a:p>
          <a:p>
            <a:pPr>
              <a:lnSpc>
                <a:spcPct val="150000"/>
              </a:lnSpc>
            </a:pPr>
            <a:endParaRPr lang="en-US" sz="2200" dirty="0" smtClean="0">
              <a:latin typeface="Avenir Next" charset="0"/>
              <a:ea typeface="Avenir Next" charset="0"/>
              <a:cs typeface="Avenir Next"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15" y="2693921"/>
            <a:ext cx="404388" cy="404388"/>
          </a:xfrm>
          <a:prstGeom prst="rect">
            <a:avLst/>
          </a:prstGeom>
        </p:spPr>
      </p:pic>
      <p:sp>
        <p:nvSpPr>
          <p:cNvPr id="13" name="Rectangle 12"/>
          <p:cNvSpPr/>
          <p:nvPr/>
        </p:nvSpPr>
        <p:spPr>
          <a:xfrm>
            <a:off x="-1188606" y="216327"/>
            <a:ext cx="1504022" cy="16901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85" y="3321466"/>
            <a:ext cx="469993" cy="323854"/>
          </a:xfrm>
          <a:prstGeom prst="rect">
            <a:avLst/>
          </a:prstGeom>
        </p:spPr>
      </p:pic>
      <p:sp>
        <p:nvSpPr>
          <p:cNvPr id="7" name="TextBox 6"/>
          <p:cNvSpPr txBox="1"/>
          <p:nvPr/>
        </p:nvSpPr>
        <p:spPr>
          <a:xfrm>
            <a:off x="244698" y="6303444"/>
            <a:ext cx="2678806" cy="461665"/>
          </a:xfrm>
          <a:prstGeom prst="rect">
            <a:avLst/>
          </a:prstGeom>
          <a:noFill/>
        </p:spPr>
        <p:txBody>
          <a:bodyPr wrap="square" rtlCol="0">
            <a:spAutoFit/>
          </a:bodyPr>
          <a:lstStyle/>
          <a:p>
            <a:r>
              <a:rPr lang="en-US" sz="2400" dirty="0">
                <a:hlinkClick r:id="rId5"/>
              </a:rPr>
              <a:t>steveh.co/panel</a:t>
            </a:r>
            <a:endParaRPr lang="en-US" sz="2400" dirty="0"/>
          </a:p>
        </p:txBody>
      </p:sp>
    </p:spTree>
    <p:extLst>
      <p:ext uri="{BB962C8B-B14F-4D97-AF65-F5344CB8AC3E}">
        <p14:creationId xmlns:p14="http://schemas.microsoft.com/office/powerpoint/2010/main" val="1629867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626" y="2141039"/>
            <a:ext cx="5715000" cy="3251200"/>
          </a:xfrm>
          <a:prstGeom prst="rect">
            <a:avLst/>
          </a:prstGeom>
        </p:spPr>
      </p:pic>
      <p:sp>
        <p:nvSpPr>
          <p:cNvPr id="6" name="Rectangle 5"/>
          <p:cNvSpPr/>
          <p:nvPr/>
        </p:nvSpPr>
        <p:spPr>
          <a:xfrm>
            <a:off x="126683" y="1225162"/>
            <a:ext cx="8680433" cy="461665"/>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Wingdings" charset="2"/>
              <a:buNone/>
              <a:tabLst/>
              <a:defRPr/>
            </a:pPr>
            <a:r>
              <a:rPr lang="en-US" sz="2400" dirty="0" smtClean="0">
                <a:latin typeface="Avenir Next" charset="0"/>
                <a:ea typeface="Avenir Next" charset="0"/>
                <a:cs typeface="Avenir Next" charset="0"/>
              </a:rPr>
              <a:t>Developing good communication habits is critical to success.</a:t>
            </a:r>
            <a:endParaRPr lang="en-US" sz="2400" dirty="0">
              <a:latin typeface="Avenir Next" charset="0"/>
              <a:ea typeface="Avenir Next" charset="0"/>
              <a:cs typeface="Avenir Next" charset="0"/>
            </a:endParaRPr>
          </a:p>
        </p:txBody>
      </p:sp>
      <p:sp>
        <p:nvSpPr>
          <p:cNvPr id="7" name="Title 1"/>
          <p:cNvSpPr>
            <a:spLocks noGrp="1"/>
          </p:cNvSpPr>
          <p:nvPr>
            <p:ph type="title"/>
          </p:nvPr>
        </p:nvSpPr>
        <p:spPr>
          <a:xfrm>
            <a:off x="126683" y="63139"/>
            <a:ext cx="9626918" cy="1143000"/>
          </a:xfrm>
        </p:spPr>
        <p:txBody>
          <a:bodyPr>
            <a:normAutofit/>
          </a:bodyPr>
          <a:lstStyle/>
          <a:p>
            <a:r>
              <a:rPr lang="en-US" sz="3200" dirty="0" smtClean="0">
                <a:latin typeface="Avenir Book" charset="0"/>
                <a:ea typeface="Avenir Book" charset="0"/>
                <a:cs typeface="Avenir Book" charset="0"/>
              </a:rPr>
              <a:t>Research as a conversation</a:t>
            </a:r>
            <a:endParaRPr lang="en-US" sz="3200" b="0" dirty="0">
              <a:latin typeface="Avenir Book" charset="0"/>
              <a:ea typeface="Avenir Book" charset="0"/>
              <a:cs typeface="Avenir Book" charset="0"/>
            </a:endParaRPr>
          </a:p>
        </p:txBody>
      </p:sp>
      <p:sp>
        <p:nvSpPr>
          <p:cNvPr id="2" name="TextBox 1"/>
          <p:cNvSpPr txBox="1"/>
          <p:nvPr/>
        </p:nvSpPr>
        <p:spPr>
          <a:xfrm>
            <a:off x="3892731" y="2834639"/>
            <a:ext cx="1358538" cy="923330"/>
          </a:xfrm>
          <a:prstGeom prst="rect">
            <a:avLst/>
          </a:prstGeom>
          <a:solidFill>
            <a:schemeClr val="bg1"/>
          </a:solidFill>
        </p:spPr>
        <p:txBody>
          <a:bodyPr wrap="square" rtlCol="0">
            <a:spAutoFit/>
          </a:bodyPr>
          <a:lstStyle/>
          <a:p>
            <a:r>
              <a:rPr lang="en-US" b="1" dirty="0" smtClean="0">
                <a:solidFill>
                  <a:srgbClr val="FF0000"/>
                </a:solidFill>
                <a:latin typeface="Avenir Next" charset="0"/>
                <a:ea typeface="Avenir Next" charset="0"/>
                <a:cs typeface="Avenir Next" charset="0"/>
              </a:rPr>
              <a:t>WITH EACH OTHER</a:t>
            </a:r>
            <a:endParaRPr lang="en-US" b="1" dirty="0">
              <a:solidFill>
                <a:srgbClr val="FF0000"/>
              </a:solidFill>
              <a:latin typeface="Avenir Next" charset="0"/>
              <a:ea typeface="Avenir Next" charset="0"/>
              <a:cs typeface="Avenir Next" charset="0"/>
            </a:endParaRPr>
          </a:p>
        </p:txBody>
      </p:sp>
      <p:sp>
        <p:nvSpPr>
          <p:cNvPr id="8" name="TextBox 7"/>
          <p:cNvSpPr txBox="1"/>
          <p:nvPr/>
        </p:nvSpPr>
        <p:spPr>
          <a:xfrm>
            <a:off x="5859887" y="3772889"/>
            <a:ext cx="1582676" cy="646331"/>
          </a:xfrm>
          <a:prstGeom prst="rect">
            <a:avLst/>
          </a:prstGeom>
          <a:solidFill>
            <a:schemeClr val="bg1"/>
          </a:solidFill>
        </p:spPr>
        <p:txBody>
          <a:bodyPr wrap="square" rtlCol="0">
            <a:spAutoFit/>
          </a:bodyPr>
          <a:lstStyle/>
          <a:p>
            <a:r>
              <a:rPr lang="en-US" b="1" smtClean="0">
                <a:solidFill>
                  <a:srgbClr val="FF0000"/>
                </a:solidFill>
                <a:latin typeface="Avenir Next" charset="0"/>
                <a:ea typeface="Avenir Next" charset="0"/>
                <a:cs typeface="Avenir Next" charset="0"/>
              </a:rPr>
              <a:t>WITH OURSELVES</a:t>
            </a:r>
            <a:endParaRPr lang="en-US" b="1" dirty="0">
              <a:solidFill>
                <a:srgbClr val="FF0000"/>
              </a:solidFill>
              <a:latin typeface="Avenir Next" charset="0"/>
              <a:ea typeface="Avenir Next" charset="0"/>
              <a:cs typeface="Avenir Next" charset="0"/>
            </a:endParaRPr>
          </a:p>
        </p:txBody>
      </p:sp>
      <p:sp>
        <p:nvSpPr>
          <p:cNvPr id="9" name="TextBox 8"/>
          <p:cNvSpPr txBox="1"/>
          <p:nvPr/>
        </p:nvSpPr>
        <p:spPr>
          <a:xfrm>
            <a:off x="244698" y="6303444"/>
            <a:ext cx="2678806" cy="461665"/>
          </a:xfrm>
          <a:prstGeom prst="rect">
            <a:avLst/>
          </a:prstGeom>
          <a:noFill/>
        </p:spPr>
        <p:txBody>
          <a:bodyPr wrap="square" rtlCol="0">
            <a:spAutoFit/>
          </a:bodyPr>
          <a:lstStyle/>
          <a:p>
            <a:r>
              <a:rPr lang="en-US" sz="2400" dirty="0">
                <a:hlinkClick r:id="rId4"/>
              </a:rPr>
              <a:t>steveh.co/panel</a:t>
            </a:r>
            <a:endParaRPr lang="en-US" sz="2400" dirty="0"/>
          </a:p>
        </p:txBody>
      </p:sp>
    </p:spTree>
    <p:extLst>
      <p:ext uri="{BB962C8B-B14F-4D97-AF65-F5344CB8AC3E}">
        <p14:creationId xmlns:p14="http://schemas.microsoft.com/office/powerpoint/2010/main" val="4024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626" y="2141039"/>
            <a:ext cx="5715000" cy="3251200"/>
          </a:xfrm>
          <a:prstGeom prst="rect">
            <a:avLst/>
          </a:prstGeom>
        </p:spPr>
      </p:pic>
      <p:sp>
        <p:nvSpPr>
          <p:cNvPr id="2" name="TextBox 1"/>
          <p:cNvSpPr txBox="1"/>
          <p:nvPr/>
        </p:nvSpPr>
        <p:spPr>
          <a:xfrm>
            <a:off x="3338938" y="2911912"/>
            <a:ext cx="2211856" cy="646331"/>
          </a:xfrm>
          <a:prstGeom prst="rect">
            <a:avLst/>
          </a:prstGeom>
          <a:solidFill>
            <a:schemeClr val="bg1"/>
          </a:solidFill>
        </p:spPr>
        <p:txBody>
          <a:bodyPr wrap="square" rtlCol="0">
            <a:spAutoFit/>
          </a:bodyPr>
          <a:lstStyle/>
          <a:p>
            <a:r>
              <a:rPr lang="en-US" dirty="0" smtClean="0">
                <a:solidFill>
                  <a:srgbClr val="FF0000"/>
                </a:solidFill>
                <a:latin typeface="Avenir Next" charset="0"/>
                <a:ea typeface="Avenir Next" charset="0"/>
                <a:cs typeface="Avenir Next" charset="0"/>
              </a:rPr>
              <a:t>COMMUNICATING </a:t>
            </a:r>
            <a:r>
              <a:rPr lang="en-US" b="1" dirty="0" smtClean="0">
                <a:solidFill>
                  <a:srgbClr val="FF0000"/>
                </a:solidFill>
                <a:latin typeface="Avenir Next" charset="0"/>
                <a:ea typeface="Avenir Next" charset="0"/>
                <a:cs typeface="Avenir Next" charset="0"/>
              </a:rPr>
              <a:t>METHODS</a:t>
            </a:r>
            <a:endParaRPr lang="en-US" b="1" dirty="0">
              <a:solidFill>
                <a:srgbClr val="FF0000"/>
              </a:solidFill>
              <a:latin typeface="Avenir Next" charset="0"/>
              <a:ea typeface="Avenir Next" charset="0"/>
              <a:cs typeface="Avenir Next" charset="0"/>
            </a:endParaRPr>
          </a:p>
        </p:txBody>
      </p:sp>
      <p:sp>
        <p:nvSpPr>
          <p:cNvPr id="9" name="TextBox 8"/>
          <p:cNvSpPr txBox="1"/>
          <p:nvPr/>
        </p:nvSpPr>
        <p:spPr>
          <a:xfrm>
            <a:off x="244698" y="6303444"/>
            <a:ext cx="2678806" cy="461665"/>
          </a:xfrm>
          <a:prstGeom prst="rect">
            <a:avLst/>
          </a:prstGeom>
          <a:noFill/>
        </p:spPr>
        <p:txBody>
          <a:bodyPr wrap="square" rtlCol="0">
            <a:spAutoFit/>
          </a:bodyPr>
          <a:lstStyle/>
          <a:p>
            <a:r>
              <a:rPr lang="en-US" sz="2400" dirty="0">
                <a:hlinkClick r:id="rId4"/>
              </a:rPr>
              <a:t>steveh.co/panel</a:t>
            </a:r>
            <a:endParaRPr lang="en-US" sz="2400" dirty="0"/>
          </a:p>
        </p:txBody>
      </p:sp>
    </p:spTree>
    <p:extLst>
      <p:ext uri="{BB962C8B-B14F-4D97-AF65-F5344CB8AC3E}">
        <p14:creationId xmlns:p14="http://schemas.microsoft.com/office/powerpoint/2010/main" val="107342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3" y="63139"/>
            <a:ext cx="9626918" cy="1143000"/>
          </a:xfrm>
        </p:spPr>
        <p:txBody>
          <a:bodyPr>
            <a:normAutofit/>
          </a:bodyPr>
          <a:lstStyle/>
          <a:p>
            <a:r>
              <a:rPr lang="en-US" sz="3200" dirty="0" smtClean="0">
                <a:latin typeface="Avenir Book" charset="0"/>
                <a:ea typeface="Avenir Book" charset="0"/>
                <a:cs typeface="Avenir Book" charset="0"/>
              </a:rPr>
              <a:t>What analysis details are critical to provide?</a:t>
            </a:r>
            <a:endParaRPr lang="en-US" sz="3200" b="0" dirty="0">
              <a:latin typeface="Avenir Book" charset="0"/>
              <a:ea typeface="Avenir Book" charset="0"/>
              <a:cs typeface="Avenir Book" charset="0"/>
            </a:endParaRPr>
          </a:p>
        </p:txBody>
      </p:sp>
      <p:pic>
        <p:nvPicPr>
          <p:cNvPr id="18" name="gradien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09103" y="7374733"/>
            <a:ext cx="983672" cy="1089047"/>
          </a:xfrm>
          <a:prstGeom prst="rect">
            <a:avLst/>
          </a:prstGeom>
          <a:ln w="19050">
            <a:solidFill>
              <a:schemeClr val="bg1">
                <a:lumMod val="65000"/>
              </a:schemeClr>
            </a:solidFill>
          </a:ln>
        </p:spPr>
      </p:pic>
      <p:sp>
        <p:nvSpPr>
          <p:cNvPr id="5" name="Rectangle 4"/>
          <p:cNvSpPr/>
          <p:nvPr/>
        </p:nvSpPr>
        <p:spPr>
          <a:xfrm>
            <a:off x="187624" y="1096500"/>
            <a:ext cx="5477283" cy="5447645"/>
          </a:xfrm>
          <a:prstGeom prst="rect">
            <a:avLst/>
          </a:prstGeom>
        </p:spPr>
        <p:txBody>
          <a:bodyPr wrap="square">
            <a:spAutoFit/>
          </a:bodyPr>
          <a:lstStyle/>
          <a:p>
            <a:pPr marL="457200" lvl="0" indent="-457200">
              <a:defRPr/>
            </a:pPr>
            <a:r>
              <a:rPr lang="en-US" sz="2400" dirty="0" smtClean="0">
                <a:latin typeface="Avenir Next" charset="0"/>
                <a:ea typeface="Avenir Next" charset="0"/>
                <a:cs typeface="Avenir Next" charset="0"/>
              </a:rPr>
              <a:t>Explain your experiment design using standard terms before getting into details</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smtClean="0">
              <a:latin typeface="Avenir Next" charset="0"/>
              <a:ea typeface="Avenir Next" charset="0"/>
              <a:cs typeface="Avenir Next" charset="0"/>
            </a:endParaRP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r>
              <a:rPr lang="en-US" sz="2400" dirty="0" smtClean="0">
                <a:latin typeface="Avenir Next" charset="0"/>
                <a:ea typeface="Avenir Next" charset="0"/>
                <a:cs typeface="Avenir Next" charset="0"/>
              </a:rPr>
              <a:t>Why did you choose this statistical test? If other reasonable alternatives exist, do they produce congruent results? </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smtClean="0">
              <a:latin typeface="Avenir Next" charset="0"/>
              <a:ea typeface="Avenir Next" charset="0"/>
              <a:cs typeface="Avenir Next" charset="0"/>
            </a:endParaRPr>
          </a:p>
          <a:p>
            <a:pPr marL="457200" lvl="0" indent="-457200">
              <a:defRPr/>
            </a:pPr>
            <a:r>
              <a:rPr lang="en-US" sz="2400" dirty="0" smtClean="0">
                <a:latin typeface="Avenir Next" charset="0"/>
                <a:ea typeface="Avenir Next" charset="0"/>
                <a:cs typeface="Avenir Next" charset="0"/>
              </a:rPr>
              <a:t>Submit</a:t>
            </a:r>
            <a:r>
              <a:rPr lang="en-US" sz="2400" dirty="0">
                <a:latin typeface="Avenir Next" charset="0"/>
                <a:ea typeface="Avenir Next" charset="0"/>
                <a:cs typeface="Avenir Next" charset="0"/>
              </a:rPr>
              <a:t>, and expect to receive, supplemental material</a:t>
            </a:r>
          </a:p>
          <a:p>
            <a:pPr marL="457200" lvl="0" indent="-457200">
              <a:buFont typeface="Arial" charset="0"/>
              <a:buChar char="•"/>
              <a:defRPr/>
            </a:pPr>
            <a:r>
              <a:rPr lang="en-US" sz="2000" dirty="0" smtClean="0">
                <a:latin typeface="Avenir Next" charset="0"/>
                <a:ea typeface="Avenir Next" charset="0"/>
                <a:cs typeface="Avenir Next" charset="0"/>
              </a:rPr>
              <a:t>Reviewers </a:t>
            </a:r>
            <a:r>
              <a:rPr lang="en-US" sz="2000" dirty="0">
                <a:latin typeface="Avenir Next" charset="0"/>
                <a:ea typeface="Avenir Next" charset="0"/>
                <a:cs typeface="Avenir Next" charset="0"/>
              </a:rPr>
              <a:t>should be able to take the study themselves</a:t>
            </a:r>
          </a:p>
          <a:p>
            <a:pPr marL="457200" lvl="0" indent="-457200">
              <a:buFont typeface="Arial" charset="0"/>
              <a:buChar char="•"/>
              <a:defRPr/>
            </a:pPr>
            <a:r>
              <a:rPr lang="en-US" sz="2000" dirty="0">
                <a:latin typeface="Avenir Next" charset="0"/>
                <a:ea typeface="Avenir Next" charset="0"/>
                <a:cs typeface="Avenir Next" charset="0"/>
              </a:rPr>
              <a:t>Videos are useful for empirical papers!</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a:latin typeface="Avenir Next" charset="0"/>
              <a:ea typeface="Avenir Next" charset="0"/>
              <a:cs typeface="Avenir Next"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5847" y="1109379"/>
            <a:ext cx="3258090" cy="2440422"/>
          </a:xfrm>
          <a:prstGeom prst="rect">
            <a:avLst/>
          </a:prstGeom>
        </p:spPr>
      </p:pic>
      <p:sp>
        <p:nvSpPr>
          <p:cNvPr id="7" name="TextBox 6"/>
          <p:cNvSpPr txBox="1"/>
          <p:nvPr/>
        </p:nvSpPr>
        <p:spPr>
          <a:xfrm>
            <a:off x="244698" y="6316323"/>
            <a:ext cx="2678806" cy="461665"/>
          </a:xfrm>
          <a:prstGeom prst="rect">
            <a:avLst/>
          </a:prstGeom>
          <a:noFill/>
        </p:spPr>
        <p:txBody>
          <a:bodyPr wrap="square" rtlCol="0">
            <a:spAutoFit/>
          </a:bodyPr>
          <a:lstStyle/>
          <a:p>
            <a:r>
              <a:rPr lang="en-US" sz="2400" dirty="0">
                <a:hlinkClick r:id="rId7"/>
              </a:rPr>
              <a:t>steveh.co/panel</a:t>
            </a:r>
            <a:endParaRPr lang="en-US" sz="2400" dirty="0"/>
          </a:p>
        </p:txBody>
      </p:sp>
    </p:spTree>
    <p:extLst>
      <p:ext uri="{BB962C8B-B14F-4D97-AF65-F5344CB8AC3E}">
        <p14:creationId xmlns:p14="http://schemas.microsoft.com/office/powerpoint/2010/main" val="155185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8"/>
                                        </p:tgtEl>
                                      </p:cBhvr>
                                    </p:cmd>
                                  </p:childTnLst>
                                </p:cTn>
                              </p:par>
                            </p:childTnLst>
                          </p:cTn>
                        </p:par>
                      </p:childTnLst>
                    </p:cTn>
                  </p:par>
                </p:childTnLst>
              </p:cTn>
              <p:nextCondLst>
                <p:cond evt="onClick" delay="0">
                  <p:tgtEl>
                    <p:spTgt spid="18"/>
                  </p:tgtEl>
                </p:cond>
              </p:nextCondLst>
            </p:seq>
            <p:video>
              <p:cMediaNode vol="80000">
                <p:cTn id="19" fill="hold" display="0">
                  <p:stCondLst>
                    <p:cond delay="indefinite"/>
                  </p:stCondLst>
                </p:cTn>
                <p:tgtEl>
                  <p:spTgt spid="1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dien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09103" y="7374733"/>
            <a:ext cx="983672" cy="1089047"/>
          </a:xfrm>
          <a:prstGeom prst="rect">
            <a:avLst/>
          </a:prstGeom>
          <a:ln w="19050">
            <a:solidFill>
              <a:schemeClr val="bg1">
                <a:lumMod val="65000"/>
              </a:schemeClr>
            </a:solidFill>
          </a:ln>
        </p:spPr>
      </p:pic>
      <p:sp>
        <p:nvSpPr>
          <p:cNvPr id="10" name="Rectangle 9"/>
          <p:cNvSpPr/>
          <p:nvPr/>
        </p:nvSpPr>
        <p:spPr>
          <a:xfrm>
            <a:off x="239537" y="1143000"/>
            <a:ext cx="4778933" cy="2923877"/>
          </a:xfrm>
          <a:prstGeom prst="rect">
            <a:avLst/>
          </a:prstGeom>
        </p:spPr>
        <p:txBody>
          <a:bodyPr wrap="square">
            <a:spAutoFit/>
          </a:bodyPr>
          <a:lstStyle/>
          <a:p>
            <a:pPr marL="457200" lvl="0" indent="-457200">
              <a:defRPr/>
            </a:pPr>
            <a:r>
              <a:rPr lang="en-US" sz="2800" dirty="0">
                <a:latin typeface="Avenir Next" charset="0"/>
                <a:ea typeface="Avenir Next" charset="0"/>
                <a:cs typeface="Avenir Next" charset="0"/>
              </a:rPr>
              <a:t>How did you decide the sample size?</a:t>
            </a:r>
          </a:p>
          <a:p>
            <a:pPr marL="457200" lvl="0" indent="-457200">
              <a:buFont typeface="Arial" charset="0"/>
              <a:buChar char="•"/>
              <a:defRPr/>
            </a:pPr>
            <a:r>
              <a:rPr lang="en-US" sz="2000" i="1" dirty="0">
                <a:latin typeface="Avenir Next" charset="0"/>
                <a:ea typeface="Avenir Next" charset="0"/>
                <a:cs typeface="Avenir Next" charset="0"/>
              </a:rPr>
              <a:t>Could my study detect an effect of a given size if one did exist? </a:t>
            </a:r>
          </a:p>
          <a:p>
            <a:pPr marL="457200" lvl="0" indent="-457200">
              <a:buFont typeface="Arial" charset="0"/>
              <a:buChar char="•"/>
              <a:defRPr/>
            </a:pPr>
            <a:r>
              <a:rPr lang="en-US" sz="2000" dirty="0">
                <a:latin typeface="Avenir Next" charset="0"/>
                <a:ea typeface="Avenir Next" charset="0"/>
                <a:cs typeface="Avenir Next" charset="0"/>
              </a:rPr>
              <a:t>Pilot, estimate </a:t>
            </a:r>
            <a:r>
              <a:rPr lang="en-US" sz="2000" dirty="0" smtClean="0">
                <a:latin typeface="Avenir Next" charset="0"/>
                <a:ea typeface="Avenir Next" charset="0"/>
                <a:cs typeface="Avenir Next" charset="0"/>
              </a:rPr>
              <a:t>variance, </a:t>
            </a:r>
            <a:r>
              <a:rPr lang="en-US" sz="2000" dirty="0">
                <a:latin typeface="Avenir Next" charset="0"/>
                <a:ea typeface="Avenir Next" charset="0"/>
                <a:cs typeface="Avenir Next" charset="0"/>
              </a:rPr>
              <a:t>simulate with different Ns</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smtClean="0">
              <a:latin typeface="Avenir Next" charset="0"/>
              <a:ea typeface="Avenir Next" charset="0"/>
              <a:cs typeface="Avenir Next" charset="0"/>
            </a:endParaRP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a:latin typeface="Avenir Next" charset="0"/>
              <a:ea typeface="Avenir Next" charset="0"/>
              <a:cs typeface="Avenir Next" charset="0"/>
            </a:endParaRPr>
          </a:p>
        </p:txBody>
      </p:sp>
      <p:sp>
        <p:nvSpPr>
          <p:cNvPr id="8" name="Title 1"/>
          <p:cNvSpPr txBox="1">
            <a:spLocks/>
          </p:cNvSpPr>
          <p:nvPr/>
        </p:nvSpPr>
        <p:spPr>
          <a:xfrm>
            <a:off x="126683" y="63139"/>
            <a:ext cx="9626918"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latin typeface="Avenir Book" charset="0"/>
                <a:ea typeface="Avenir Book" charset="0"/>
                <a:cs typeface="Avenir Book" charset="0"/>
              </a:rPr>
              <a:t>Should we require sample size rationale?</a:t>
            </a:r>
            <a:endParaRPr lang="en-US" sz="3200" dirty="0">
              <a:latin typeface="Avenir Book" charset="0"/>
              <a:ea typeface="Avenir Book" charset="0"/>
              <a:cs typeface="Avenir Book" charset="0"/>
            </a:endParaRPr>
          </a:p>
        </p:txBody>
      </p:sp>
      <p:sp>
        <p:nvSpPr>
          <p:cNvPr id="9" name="TextBox 8"/>
          <p:cNvSpPr txBox="1"/>
          <p:nvPr/>
        </p:nvSpPr>
        <p:spPr>
          <a:xfrm>
            <a:off x="244698" y="6316323"/>
            <a:ext cx="2678806" cy="461665"/>
          </a:xfrm>
          <a:prstGeom prst="rect">
            <a:avLst/>
          </a:prstGeom>
          <a:noFill/>
        </p:spPr>
        <p:txBody>
          <a:bodyPr wrap="square" rtlCol="0">
            <a:spAutoFit/>
          </a:bodyPr>
          <a:lstStyle/>
          <a:p>
            <a:r>
              <a:rPr lang="en-US" sz="2400" dirty="0">
                <a:hlinkClick r:id="rId6"/>
              </a:rPr>
              <a:t>steveh.co/panel</a:t>
            </a:r>
            <a:endParaRPr lang="en-US" sz="2400" dirty="0"/>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2268" r="14381"/>
          <a:stretch/>
        </p:blipFill>
        <p:spPr>
          <a:xfrm>
            <a:off x="5529905" y="1143000"/>
            <a:ext cx="3258090" cy="3228876"/>
          </a:xfrm>
          <a:prstGeom prst="rect">
            <a:avLst/>
          </a:prstGeom>
        </p:spPr>
      </p:pic>
    </p:spTree>
    <p:extLst>
      <p:ext uri="{BB962C8B-B14F-4D97-AF65-F5344CB8AC3E}">
        <p14:creationId xmlns:p14="http://schemas.microsoft.com/office/powerpoint/2010/main" val="207388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video>
              <p:cMediaNode vol="80000">
                <p:cTn id="13" fill="hold" display="0">
                  <p:stCondLst>
                    <p:cond delay="indefinite"/>
                  </p:stCondLst>
                </p:cTn>
                <p:tgtEl>
                  <p:spTgt spid="1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626" y="2141039"/>
            <a:ext cx="5715000" cy="3251200"/>
          </a:xfrm>
          <a:prstGeom prst="rect">
            <a:avLst/>
          </a:prstGeom>
        </p:spPr>
      </p:pic>
      <p:sp>
        <p:nvSpPr>
          <p:cNvPr id="2" name="TextBox 1"/>
          <p:cNvSpPr txBox="1"/>
          <p:nvPr/>
        </p:nvSpPr>
        <p:spPr>
          <a:xfrm>
            <a:off x="3338938" y="2911912"/>
            <a:ext cx="2211856" cy="646331"/>
          </a:xfrm>
          <a:prstGeom prst="rect">
            <a:avLst/>
          </a:prstGeom>
          <a:solidFill>
            <a:schemeClr val="bg1"/>
          </a:solidFill>
        </p:spPr>
        <p:txBody>
          <a:bodyPr wrap="square" rtlCol="0">
            <a:spAutoFit/>
          </a:bodyPr>
          <a:lstStyle/>
          <a:p>
            <a:r>
              <a:rPr lang="en-US" dirty="0" smtClean="0">
                <a:solidFill>
                  <a:srgbClr val="FF0000"/>
                </a:solidFill>
                <a:latin typeface="Avenir Next" charset="0"/>
                <a:ea typeface="Avenir Next" charset="0"/>
                <a:cs typeface="Avenir Next" charset="0"/>
              </a:rPr>
              <a:t>COMMUNICATING </a:t>
            </a:r>
            <a:r>
              <a:rPr lang="en-US" b="1" dirty="0" smtClean="0">
                <a:solidFill>
                  <a:srgbClr val="FF0000"/>
                </a:solidFill>
                <a:latin typeface="Avenir Next" charset="0"/>
                <a:ea typeface="Avenir Next" charset="0"/>
                <a:cs typeface="Avenir Next" charset="0"/>
              </a:rPr>
              <a:t>RESULTS</a:t>
            </a:r>
            <a:endParaRPr lang="en-US" b="1" dirty="0">
              <a:solidFill>
                <a:srgbClr val="FF0000"/>
              </a:solidFill>
              <a:latin typeface="Avenir Next" charset="0"/>
              <a:ea typeface="Avenir Next" charset="0"/>
              <a:cs typeface="Avenir Next" charset="0"/>
            </a:endParaRPr>
          </a:p>
        </p:txBody>
      </p:sp>
      <p:sp>
        <p:nvSpPr>
          <p:cNvPr id="6" name="TextBox 5"/>
          <p:cNvSpPr txBox="1"/>
          <p:nvPr/>
        </p:nvSpPr>
        <p:spPr>
          <a:xfrm>
            <a:off x="244698" y="6303444"/>
            <a:ext cx="2678806" cy="461665"/>
          </a:xfrm>
          <a:prstGeom prst="rect">
            <a:avLst/>
          </a:prstGeom>
          <a:noFill/>
        </p:spPr>
        <p:txBody>
          <a:bodyPr wrap="square" rtlCol="0">
            <a:spAutoFit/>
          </a:bodyPr>
          <a:lstStyle/>
          <a:p>
            <a:r>
              <a:rPr lang="en-US" sz="2400" dirty="0">
                <a:hlinkClick r:id="rId4"/>
              </a:rPr>
              <a:t>steveh.co/panel</a:t>
            </a:r>
            <a:endParaRPr lang="en-US" sz="2400" dirty="0"/>
          </a:p>
        </p:txBody>
      </p:sp>
    </p:spTree>
    <p:extLst>
      <p:ext uri="{BB962C8B-B14F-4D97-AF65-F5344CB8AC3E}">
        <p14:creationId xmlns:p14="http://schemas.microsoft.com/office/powerpoint/2010/main" val="175828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3" y="63139"/>
            <a:ext cx="8860563" cy="1143000"/>
          </a:xfrm>
        </p:spPr>
        <p:txBody>
          <a:bodyPr>
            <a:normAutofit/>
          </a:bodyPr>
          <a:lstStyle/>
          <a:p>
            <a:r>
              <a:rPr lang="en-US" sz="3200" dirty="0" smtClean="0">
                <a:latin typeface="Avenir Book" charset="0"/>
                <a:ea typeface="Avenir Book" charset="0"/>
                <a:cs typeface="Avenir Book" charset="0"/>
              </a:rPr>
              <a:t>How to deal with surprises in analysis? </a:t>
            </a:r>
            <a:endParaRPr lang="en-US" sz="3200" b="0" dirty="0">
              <a:latin typeface="Avenir Book" charset="0"/>
              <a:ea typeface="Avenir Book" charset="0"/>
              <a:cs typeface="Avenir Book" charset="0"/>
            </a:endParaRPr>
          </a:p>
        </p:txBody>
      </p:sp>
      <p:pic>
        <p:nvPicPr>
          <p:cNvPr id="18" name="gradien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475064" y="6313476"/>
            <a:ext cx="983672" cy="1089047"/>
          </a:xfrm>
          <a:prstGeom prst="rect">
            <a:avLst/>
          </a:prstGeom>
          <a:ln w="19050">
            <a:solidFill>
              <a:schemeClr val="bg1">
                <a:lumMod val="65000"/>
              </a:schemeClr>
            </a:solidFill>
          </a:ln>
        </p:spPr>
      </p:pic>
      <p:sp>
        <p:nvSpPr>
          <p:cNvPr id="6" name="Rectangle 5"/>
          <p:cNvSpPr/>
          <p:nvPr/>
        </p:nvSpPr>
        <p:spPr>
          <a:xfrm>
            <a:off x="378787" y="1090392"/>
            <a:ext cx="5089433" cy="5509200"/>
          </a:xfrm>
          <a:prstGeom prst="rect">
            <a:avLst/>
          </a:prstGeom>
        </p:spPr>
        <p:txBody>
          <a:bodyPr wrap="square">
            <a:spAutoFit/>
          </a:bodyPr>
          <a:lstStyle/>
          <a:p>
            <a:pPr marL="457200" indent="-457200">
              <a:spcAft>
                <a:spcPts val="1200"/>
              </a:spcAft>
              <a:defRPr/>
            </a:pPr>
            <a:r>
              <a:rPr lang="en-US" sz="2400" dirty="0" smtClean="0">
                <a:latin typeface="Avenir Next" charset="0"/>
                <a:ea typeface="Avenir Next" charset="0"/>
                <a:cs typeface="Avenir Next" charset="0"/>
              </a:rPr>
              <a:t>If </a:t>
            </a:r>
            <a:r>
              <a:rPr lang="en-US" sz="2400" dirty="0">
                <a:latin typeface="Avenir Next" charset="0"/>
                <a:ea typeface="Avenir Next" charset="0"/>
                <a:cs typeface="Avenir Next" charset="0"/>
              </a:rPr>
              <a:t>you didn’t have a </a:t>
            </a:r>
            <a:r>
              <a:rPr lang="en-US" sz="2400" dirty="0" smtClean="0">
                <a:latin typeface="Avenir Next" charset="0"/>
                <a:ea typeface="Avenir Next" charset="0"/>
                <a:cs typeface="Avenir Next" charset="0"/>
              </a:rPr>
              <a:t>hypothesis, </a:t>
            </a:r>
            <a:r>
              <a:rPr lang="en-US" sz="2400" dirty="0">
                <a:latin typeface="Avenir Next" charset="0"/>
                <a:ea typeface="Avenir Next" charset="0"/>
                <a:cs typeface="Avenir Next" charset="0"/>
              </a:rPr>
              <a:t>be wary of </a:t>
            </a:r>
            <a:r>
              <a:rPr lang="en-US" sz="2400" dirty="0" smtClean="0">
                <a:latin typeface="Avenir Next" charset="0"/>
                <a:ea typeface="Avenir Next" charset="0"/>
                <a:cs typeface="Avenir Next" charset="0"/>
              </a:rPr>
              <a:t>drawing </a:t>
            </a:r>
            <a:r>
              <a:rPr lang="en-US" sz="2400" dirty="0" smtClean="0">
                <a:latin typeface="Avenir Next" charset="0"/>
                <a:ea typeface="Avenir Next" charset="0"/>
                <a:cs typeface="Avenir Next" charset="0"/>
              </a:rPr>
              <a:t>conclusions </a:t>
            </a:r>
            <a:r>
              <a:rPr lang="en-US" sz="2400" dirty="0" smtClean="0">
                <a:latin typeface="Avenir Next" charset="0"/>
                <a:ea typeface="Avenir Next" charset="0"/>
                <a:cs typeface="Avenir Next" charset="0"/>
              </a:rPr>
              <a:t>(and avoid testing everything)</a:t>
            </a:r>
            <a:endParaRPr lang="en-US" sz="2800" dirty="0">
              <a:latin typeface="Avenir Next" charset="0"/>
              <a:ea typeface="Avenir Next" charset="0"/>
              <a:cs typeface="Avenir Next" charset="0"/>
            </a:endParaRPr>
          </a:p>
          <a:p>
            <a:pPr marL="457200" indent="-457200">
              <a:spcAft>
                <a:spcPts val="1200"/>
              </a:spcAft>
              <a:defRPr/>
            </a:pPr>
            <a:r>
              <a:rPr lang="en-US" sz="2400" dirty="0">
                <a:latin typeface="Avenir Next" charset="0"/>
                <a:ea typeface="Avenir Next" charset="0"/>
                <a:cs typeface="Avenir Next" charset="0"/>
              </a:rPr>
              <a:t>Don’t attribute causality to only part of a treatment</a:t>
            </a:r>
          </a:p>
          <a:p>
            <a:pPr marL="457200" lvl="0" indent="-457200">
              <a:spcAft>
                <a:spcPts val="1200"/>
              </a:spcAft>
              <a:defRPr/>
            </a:pPr>
            <a:r>
              <a:rPr lang="en-US" sz="2400" dirty="0" smtClean="0">
                <a:latin typeface="Avenir Next" charset="0"/>
                <a:ea typeface="Avenir Next" charset="0"/>
                <a:cs typeface="Avenir Next" charset="0"/>
              </a:rPr>
              <a:t>Use </a:t>
            </a:r>
            <a:r>
              <a:rPr lang="en-US" sz="2400" dirty="0">
                <a:latin typeface="Avenir Next" charset="0"/>
                <a:ea typeface="Avenir Next" charset="0"/>
                <a:cs typeface="Avenir Next" charset="0"/>
              </a:rPr>
              <a:t>priors, if only informally</a:t>
            </a:r>
          </a:p>
          <a:p>
            <a:pPr marL="457200" indent="-457200">
              <a:spcAft>
                <a:spcPts val="1200"/>
              </a:spcAft>
              <a:buFont typeface="Arial" charset="0"/>
              <a:buChar char="•"/>
              <a:defRPr/>
            </a:pPr>
            <a:r>
              <a:rPr lang="en-US" sz="2000" dirty="0">
                <a:latin typeface="Avenir Next" charset="0"/>
                <a:ea typeface="Avenir Next" charset="0"/>
                <a:cs typeface="Avenir Next" charset="0"/>
              </a:rPr>
              <a:t>A test with a low error rate can have a high rate of false positives conditional on a positive </a:t>
            </a:r>
            <a:r>
              <a:rPr lang="en-US" sz="2000" dirty="0" smtClean="0">
                <a:latin typeface="Avenir Next" charset="0"/>
                <a:ea typeface="Avenir Next" charset="0"/>
                <a:cs typeface="Avenir Next" charset="0"/>
              </a:rPr>
              <a:t>finding</a:t>
            </a:r>
          </a:p>
          <a:p>
            <a:pPr marL="457200" lvl="0" indent="-457200">
              <a:spcAft>
                <a:spcPts val="1200"/>
              </a:spcAft>
              <a:defRPr/>
            </a:pPr>
            <a:r>
              <a:rPr lang="en-US" sz="2400" dirty="0" smtClean="0">
                <a:latin typeface="Avenir Next" charset="0"/>
                <a:ea typeface="Avenir Next" charset="0"/>
                <a:cs typeface="Avenir Next" charset="0"/>
              </a:rPr>
              <a:t>Robustness </a:t>
            </a:r>
            <a:r>
              <a:rPr lang="en-US" sz="2400" dirty="0" smtClean="0">
                <a:latin typeface="Avenir Next" charset="0"/>
                <a:ea typeface="Avenir Next" charset="0"/>
                <a:cs typeface="Avenir Next" charset="0"/>
              </a:rPr>
              <a:t>checks</a:t>
            </a:r>
          </a:p>
          <a:p>
            <a:pPr marL="457200" lvl="0" indent="-457200">
              <a:spcAft>
                <a:spcPts val="1200"/>
              </a:spcAft>
              <a:buFont typeface="Arial" charset="0"/>
              <a:buChar char="•"/>
              <a:defRPr/>
            </a:pPr>
            <a:r>
              <a:rPr lang="en-US" sz="2000" dirty="0" smtClean="0">
                <a:latin typeface="Avenir Next" charset="0"/>
                <a:ea typeface="Avenir Next" charset="0"/>
                <a:cs typeface="Avenir Next" charset="0"/>
              </a:rPr>
              <a:t>Confirm randomization, analyze </a:t>
            </a:r>
            <a:r>
              <a:rPr lang="en-US" sz="2000" dirty="0">
                <a:latin typeface="Avenir Next" charset="0"/>
                <a:ea typeface="Avenir Next" charset="0"/>
                <a:cs typeface="Avenir Next" charset="0"/>
              </a:rPr>
              <a:t>with and without outliers, assumptions</a:t>
            </a:r>
          </a:p>
          <a:p>
            <a:pPr marR="0" lvl="0" defTabSz="914400" eaLnBrk="1" fontAlgn="auto" latinLnBrk="0" hangingPunct="1">
              <a:lnSpc>
                <a:spcPct val="100000"/>
              </a:lnSpc>
              <a:spcBef>
                <a:spcPts val="0"/>
              </a:spcBef>
              <a:spcAft>
                <a:spcPts val="0"/>
              </a:spcAft>
              <a:buClrTx/>
              <a:buSzTx/>
              <a:tabLst/>
              <a:defRPr/>
            </a:pPr>
            <a:endParaRPr lang="en-US" sz="2400" dirty="0" smtClean="0">
              <a:latin typeface="Avenir Next" charset="0"/>
              <a:ea typeface="Avenir Next" charset="0"/>
              <a:cs typeface="Avenir Next"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309" y="1123624"/>
            <a:ext cx="3247012" cy="3379844"/>
          </a:xfrm>
          <a:prstGeom prst="rect">
            <a:avLst/>
          </a:prstGeom>
        </p:spPr>
      </p:pic>
      <p:sp>
        <p:nvSpPr>
          <p:cNvPr id="8" name="TextBox 7"/>
          <p:cNvSpPr txBox="1"/>
          <p:nvPr/>
        </p:nvSpPr>
        <p:spPr>
          <a:xfrm>
            <a:off x="244698" y="6303444"/>
            <a:ext cx="2678806" cy="461665"/>
          </a:xfrm>
          <a:prstGeom prst="rect">
            <a:avLst/>
          </a:prstGeom>
          <a:noFill/>
        </p:spPr>
        <p:txBody>
          <a:bodyPr wrap="square" rtlCol="0">
            <a:spAutoFit/>
          </a:bodyPr>
          <a:lstStyle/>
          <a:p>
            <a:r>
              <a:rPr lang="en-US" sz="2400" dirty="0">
                <a:hlinkClick r:id="rId7"/>
              </a:rPr>
              <a:t>steveh.co/panel</a:t>
            </a:r>
            <a:endParaRPr lang="en-US" sz="2400" dirty="0"/>
          </a:p>
        </p:txBody>
      </p:sp>
    </p:spTree>
    <p:extLst>
      <p:ext uri="{BB962C8B-B14F-4D97-AF65-F5344CB8AC3E}">
        <p14:creationId xmlns:p14="http://schemas.microsoft.com/office/powerpoint/2010/main" val="820663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p:cMediaNode vol="80000">
                <p:cTn id="7" fill="hold" display="0">
                  <p:stCondLst>
                    <p:cond delay="indefinite"/>
                  </p:stCondLst>
                </p:cTn>
                <p:tgtEl>
                  <p:spTgt spid="1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0" y="63139"/>
            <a:ext cx="9626918" cy="1143000"/>
          </a:xfrm>
        </p:spPr>
        <p:txBody>
          <a:bodyPr>
            <a:normAutofit/>
          </a:bodyPr>
          <a:lstStyle/>
          <a:p>
            <a:r>
              <a:rPr lang="en-US" sz="3200" dirty="0" smtClean="0">
                <a:latin typeface="Avenir Book" charset="0"/>
                <a:ea typeface="Avenir Book" charset="0"/>
                <a:cs typeface="Avenir Book" charset="0"/>
              </a:rPr>
              <a:t>NHST alternatives: Are 95% CIs the answer?</a:t>
            </a:r>
            <a:endParaRPr lang="en-US" sz="3200" b="0" dirty="0">
              <a:latin typeface="Avenir Book" charset="0"/>
              <a:ea typeface="Avenir Book" charset="0"/>
              <a:cs typeface="Avenir Book" charset="0"/>
            </a:endParaRPr>
          </a:p>
        </p:txBody>
      </p:sp>
      <p:pic>
        <p:nvPicPr>
          <p:cNvPr id="18" name="gradien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09103" y="7374733"/>
            <a:ext cx="983672" cy="1089047"/>
          </a:xfrm>
          <a:prstGeom prst="rect">
            <a:avLst/>
          </a:prstGeom>
          <a:ln w="19050">
            <a:solidFill>
              <a:schemeClr val="bg1">
                <a:lumMod val="65000"/>
              </a:schemeClr>
            </a:solidFill>
          </a:ln>
        </p:spPr>
      </p:pic>
      <p:sp>
        <p:nvSpPr>
          <p:cNvPr id="5" name="Rectangle 4"/>
          <p:cNvSpPr/>
          <p:nvPr/>
        </p:nvSpPr>
        <p:spPr>
          <a:xfrm>
            <a:off x="294109" y="1225162"/>
            <a:ext cx="8424887" cy="5201424"/>
          </a:xfrm>
          <a:prstGeom prst="rect">
            <a:avLst/>
          </a:prstGeom>
        </p:spPr>
        <p:txBody>
          <a:bodyPr wrap="square">
            <a:spAutoFit/>
          </a:bodyPr>
          <a:lstStyle/>
          <a:p>
            <a:pPr>
              <a:spcAft>
                <a:spcPts val="600"/>
              </a:spcAft>
              <a:defRPr/>
            </a:pPr>
            <a:r>
              <a:rPr lang="en-US" sz="2400" dirty="0" smtClean="0">
                <a:latin typeface="Avenir Next" charset="0"/>
                <a:ea typeface="Avenir Next" charset="0"/>
                <a:cs typeface="Avenir Next" charset="0"/>
              </a:rPr>
              <a:t>Communicate effect size + uncertainty, but beware of misinterpretation. </a:t>
            </a:r>
          </a:p>
          <a:p>
            <a:pPr>
              <a:spcAft>
                <a:spcPts val="600"/>
              </a:spcAft>
              <a:defRPr/>
            </a:pPr>
            <a:endParaRPr lang="en-US" sz="2400" dirty="0">
              <a:latin typeface="Avenir Next" charset="0"/>
              <a:ea typeface="Avenir Next" charset="0"/>
              <a:cs typeface="Avenir Next" charset="0"/>
            </a:endParaRPr>
          </a:p>
          <a:p>
            <a:pPr>
              <a:spcAft>
                <a:spcPts val="600"/>
              </a:spcAft>
              <a:defRPr/>
            </a:pPr>
            <a:r>
              <a:rPr lang="en-US" sz="2400" dirty="0" smtClean="0">
                <a:latin typeface="Avenir Next" charset="0"/>
                <a:ea typeface="Avenir Next" charset="0"/>
                <a:cs typeface="Avenir Next" charset="0"/>
              </a:rPr>
              <a:t>Evidence that even researchers using CIs regularly struggle with their interpretation (</a:t>
            </a:r>
            <a:r>
              <a:rPr lang="en-US" sz="2200" dirty="0" err="1" smtClean="0">
                <a:latin typeface="Avenir Next" charset="0"/>
                <a:ea typeface="Avenir Next" charset="0"/>
                <a:cs typeface="Avenir Next" charset="0"/>
              </a:rPr>
              <a:t>Belia</a:t>
            </a:r>
            <a:r>
              <a:rPr lang="en-US" sz="2200" dirty="0" smtClean="0">
                <a:latin typeface="Avenir Next" charset="0"/>
                <a:ea typeface="Avenir Next" charset="0"/>
                <a:cs typeface="Avenir Next" charset="0"/>
              </a:rPr>
              <a:t> et al. 2005, Hoekstra et al. 2014</a:t>
            </a:r>
            <a:r>
              <a:rPr lang="en-US" sz="2400" dirty="0" smtClean="0">
                <a:latin typeface="Avenir Next" charset="0"/>
                <a:ea typeface="Avenir Next" charset="0"/>
                <a:cs typeface="Avenir Next" charset="0"/>
              </a:rPr>
              <a:t>)</a:t>
            </a:r>
          </a:p>
          <a:p>
            <a:pPr>
              <a:spcAft>
                <a:spcPts val="600"/>
              </a:spcAft>
              <a:defRPr/>
            </a:pPr>
            <a:endParaRPr lang="en-US" sz="2400" dirty="0" smtClean="0">
              <a:latin typeface="Avenir Next" charset="0"/>
              <a:ea typeface="Avenir Next" charset="0"/>
              <a:cs typeface="Avenir Next" charset="0"/>
            </a:endParaRPr>
          </a:p>
          <a:p>
            <a:pPr>
              <a:spcAft>
                <a:spcPts val="600"/>
              </a:spcAft>
              <a:defRPr/>
            </a:pPr>
            <a:r>
              <a:rPr lang="en-US" sz="2400" dirty="0" smtClean="0">
                <a:latin typeface="Avenir Next" charset="0"/>
                <a:ea typeface="Avenir Next" charset="0"/>
                <a:cs typeface="Avenir Next" charset="0"/>
              </a:rPr>
              <a:t>Confidence intervals …</a:t>
            </a:r>
          </a:p>
          <a:p>
            <a:pPr marL="457200" lvl="0" indent="-457200">
              <a:spcAft>
                <a:spcPts val="600"/>
              </a:spcAft>
              <a:buFont typeface="Arial" charset="0"/>
              <a:buChar char="•"/>
              <a:defRPr/>
            </a:pPr>
            <a:r>
              <a:rPr lang="en-US" sz="2000" dirty="0" smtClean="0">
                <a:latin typeface="Avenir Next" charset="0"/>
                <a:ea typeface="Avenir Next" charset="0"/>
                <a:cs typeface="Avenir Next" charset="0"/>
              </a:rPr>
              <a:t>State confidence </a:t>
            </a:r>
            <a:r>
              <a:rPr lang="en-US" sz="2000" i="1" dirty="0" smtClean="0">
                <a:latin typeface="Avenir Next" charset="0"/>
                <a:ea typeface="Avenir Next" charset="0"/>
                <a:cs typeface="Avenir Next" charset="0"/>
              </a:rPr>
              <a:t>in the algorithm</a:t>
            </a:r>
            <a:endParaRPr lang="en-US" sz="2000" dirty="0" smtClean="0">
              <a:latin typeface="Avenir Next" charset="0"/>
              <a:ea typeface="Avenir Next" charset="0"/>
              <a:cs typeface="Avenir Next" charset="0"/>
            </a:endParaRPr>
          </a:p>
          <a:p>
            <a:pPr marL="457200" lvl="0" indent="-457200">
              <a:spcAft>
                <a:spcPts val="600"/>
              </a:spcAft>
              <a:buFont typeface="Arial" charset="0"/>
              <a:buChar char="•"/>
              <a:defRPr/>
            </a:pPr>
            <a:r>
              <a:rPr lang="en-US" sz="2000" dirty="0" smtClean="0">
                <a:latin typeface="Avenir Next" charset="0"/>
                <a:ea typeface="Avenir Next" charset="0"/>
                <a:cs typeface="Avenir Next" charset="0"/>
              </a:rPr>
              <a:t>Indicate no relationship between sample </a:t>
            </a:r>
            <a:r>
              <a:rPr lang="en-US" sz="2000" dirty="0">
                <a:latin typeface="Avenir Next" charset="0"/>
                <a:ea typeface="Avenir Next" charset="0"/>
                <a:cs typeface="Avenir Next" charset="0"/>
              </a:rPr>
              <a:t>variance and </a:t>
            </a:r>
            <a:r>
              <a:rPr lang="en-US" sz="2000" dirty="0" smtClean="0">
                <a:latin typeface="Avenir Next" charset="0"/>
                <a:ea typeface="Avenir Next" charset="0"/>
                <a:cs typeface="Avenir Next" charset="0"/>
              </a:rPr>
              <a:t>bias </a:t>
            </a:r>
          </a:p>
          <a:p>
            <a:pPr marL="457200" lvl="0" indent="-457200">
              <a:spcAft>
                <a:spcPts val="600"/>
              </a:spcAft>
              <a:buFont typeface="Arial" charset="0"/>
              <a:buChar char="•"/>
              <a:defRPr/>
            </a:pPr>
            <a:r>
              <a:rPr lang="en-US" sz="2000" dirty="0" smtClean="0">
                <a:latin typeface="Avenir Next" charset="0"/>
                <a:ea typeface="Avenir Next" charset="0"/>
                <a:cs typeface="Avenir Next" charset="0"/>
              </a:rPr>
              <a:t>Have a direct relationship with conventional </a:t>
            </a:r>
            <a:r>
              <a:rPr lang="en-US" sz="2000" dirty="0">
                <a:latin typeface="Avenir Next" charset="0"/>
                <a:ea typeface="Avenir Next" charset="0"/>
                <a:cs typeface="Avenir Next" charset="0"/>
              </a:rPr>
              <a:t>hypothesis testing </a:t>
            </a:r>
            <a:r>
              <a:rPr lang="en-US" sz="2000" dirty="0" smtClean="0">
                <a:latin typeface="Avenir Next" charset="0"/>
                <a:ea typeface="Avenir Next" charset="0"/>
                <a:cs typeface="Avenir Next" charset="0"/>
              </a:rPr>
              <a:t>(⍺=0.05)</a:t>
            </a:r>
            <a:r>
              <a:rPr lang="en-US" sz="2000" dirty="0">
                <a:latin typeface="Avenir Next" charset="0"/>
                <a:ea typeface="Avenir Next" charset="0"/>
                <a:cs typeface="Avenir Next" charset="0"/>
              </a:rPr>
              <a:t> </a:t>
            </a:r>
            <a:r>
              <a:rPr lang="en-US" sz="2000" dirty="0" smtClean="0">
                <a:latin typeface="Avenir Next" charset="0"/>
                <a:ea typeface="Avenir Next" charset="0"/>
                <a:cs typeface="Avenir Next" charset="0"/>
              </a:rPr>
              <a:t>when 95% CIs are used.</a:t>
            </a:r>
          </a:p>
          <a:p>
            <a:pPr marL="457200" lvl="0" indent="-457200">
              <a:buFont typeface="Arial" charset="0"/>
              <a:buChar char="•"/>
              <a:defRPr/>
            </a:pPr>
            <a:endParaRPr lang="en-US" sz="2000" dirty="0" smtClean="0">
              <a:latin typeface="Avenir Next" charset="0"/>
              <a:ea typeface="Avenir Next" charset="0"/>
              <a:cs typeface="Avenir Next" charset="0"/>
            </a:endParaRPr>
          </a:p>
          <a:p>
            <a:pPr lvl="0">
              <a:defRPr/>
            </a:pPr>
            <a:endParaRPr lang="en-US" sz="2400" dirty="0">
              <a:latin typeface="Avenir Next" charset="0"/>
              <a:ea typeface="Avenir Next" charset="0"/>
              <a:cs typeface="Avenir Next" charset="0"/>
            </a:endParaRPr>
          </a:p>
        </p:txBody>
      </p:sp>
      <p:sp>
        <p:nvSpPr>
          <p:cNvPr id="6" name="TextBox 5"/>
          <p:cNvSpPr txBox="1"/>
          <p:nvPr/>
        </p:nvSpPr>
        <p:spPr>
          <a:xfrm>
            <a:off x="244698" y="6303444"/>
            <a:ext cx="2678806" cy="461665"/>
          </a:xfrm>
          <a:prstGeom prst="rect">
            <a:avLst/>
          </a:prstGeom>
          <a:noFill/>
        </p:spPr>
        <p:txBody>
          <a:bodyPr wrap="square" rtlCol="0">
            <a:spAutoFit/>
          </a:bodyPr>
          <a:lstStyle/>
          <a:p>
            <a:r>
              <a:rPr lang="en-US" sz="2400" dirty="0">
                <a:hlinkClick r:id="rId6"/>
              </a:rPr>
              <a:t>steveh.co/panel</a:t>
            </a:r>
            <a:endParaRPr lang="en-US" sz="2400" dirty="0"/>
          </a:p>
        </p:txBody>
      </p:sp>
    </p:spTree>
    <p:extLst>
      <p:ext uri="{BB962C8B-B14F-4D97-AF65-F5344CB8AC3E}">
        <p14:creationId xmlns:p14="http://schemas.microsoft.com/office/powerpoint/2010/main" val="191364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p:cMediaNode vol="80000">
                <p:cTn id="7" fill="hold" display="0">
                  <p:stCondLst>
                    <p:cond delay="indefinite"/>
                  </p:stCondLst>
                </p:cTn>
                <p:tgtEl>
                  <p:spTgt spid="1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3" y="63139"/>
            <a:ext cx="9626918" cy="1143000"/>
          </a:xfrm>
        </p:spPr>
        <p:txBody>
          <a:bodyPr>
            <a:normAutofit/>
          </a:bodyPr>
          <a:lstStyle/>
          <a:p>
            <a:r>
              <a:rPr lang="en-US" sz="3200" dirty="0" smtClean="0">
                <a:latin typeface="Avenir Book" charset="0"/>
                <a:ea typeface="Avenir Book" charset="0"/>
                <a:cs typeface="Avenir Book" charset="0"/>
              </a:rPr>
              <a:t>How can I make uncertainty in results concrete?</a:t>
            </a:r>
            <a:endParaRPr lang="en-US" sz="3200" b="0" dirty="0">
              <a:latin typeface="Avenir Book" charset="0"/>
              <a:ea typeface="Avenir Book" charset="0"/>
              <a:cs typeface="Avenir Book" charset="0"/>
            </a:endParaRPr>
          </a:p>
        </p:txBody>
      </p:sp>
      <p:pic>
        <p:nvPicPr>
          <p:cNvPr id="18" name="gradien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709103" y="7374733"/>
            <a:ext cx="983672" cy="1089047"/>
          </a:xfrm>
          <a:prstGeom prst="rect">
            <a:avLst/>
          </a:prstGeom>
          <a:ln w="19050">
            <a:solidFill>
              <a:schemeClr val="bg1">
                <a:lumMod val="65000"/>
              </a:schemeClr>
            </a:solidFill>
          </a:ln>
        </p:spPr>
      </p:pic>
      <p:sp>
        <p:nvSpPr>
          <p:cNvPr id="5" name="Rectangle 4"/>
          <p:cNvSpPr/>
          <p:nvPr/>
        </p:nvSpPr>
        <p:spPr>
          <a:xfrm>
            <a:off x="126683" y="1081431"/>
            <a:ext cx="4831683" cy="4647426"/>
          </a:xfrm>
          <a:prstGeom prst="rect">
            <a:avLst/>
          </a:prstGeom>
        </p:spPr>
        <p:txBody>
          <a:bodyPr wrap="square">
            <a:spAutoFit/>
          </a:bodyPr>
          <a:lstStyle/>
          <a:p>
            <a:pPr marL="457200" indent="-457200">
              <a:defRPr/>
            </a:pPr>
            <a:r>
              <a:rPr lang="en-US" sz="2400" dirty="0">
                <a:latin typeface="Avenir Next" charset="0"/>
                <a:ea typeface="Avenir Next" charset="0"/>
                <a:cs typeface="Avenir Next" charset="0"/>
              </a:rPr>
              <a:t>Present and walk reader through </a:t>
            </a:r>
            <a:r>
              <a:rPr lang="en-US" sz="2400" dirty="0" smtClean="0">
                <a:latin typeface="Avenir Next" charset="0"/>
                <a:ea typeface="Avenir Next" charset="0"/>
                <a:cs typeface="Avenir Next" charset="0"/>
              </a:rPr>
              <a:t>realizations</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smtClean="0">
              <a:latin typeface="Avenir Next" charset="0"/>
              <a:ea typeface="Avenir Next" charset="0"/>
              <a:cs typeface="Avenir Next" charset="0"/>
            </a:endParaRP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r>
              <a:rPr lang="en-US" sz="2400" dirty="0" smtClean="0">
                <a:latin typeface="Avenir Next" charset="0"/>
                <a:ea typeface="Avenir Next" charset="0"/>
                <a:cs typeface="Avenir Next" charset="0"/>
              </a:rPr>
              <a:t>Posterior predictive checks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US" sz="2000" dirty="0" smtClean="0">
                <a:latin typeface="Avenir Next" charset="0"/>
                <a:ea typeface="Avenir Next" charset="0"/>
                <a:cs typeface="Avenir Next" charset="0"/>
              </a:rPr>
              <a:t>Use inferred model to simulate input data, compare to observed</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US" sz="2000" dirty="0" smtClean="0">
                <a:latin typeface="Avenir Next" charset="0"/>
                <a:ea typeface="Avenir Next" charset="0"/>
                <a:cs typeface="Avenir Next" charset="0"/>
              </a:rPr>
              <a:t>Plot observed + simulated</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US" sz="2000" dirty="0" smtClean="0">
                <a:latin typeface="Avenir Next" charset="0"/>
                <a:ea typeface="Avenir Next" charset="0"/>
                <a:cs typeface="Avenir Next" charset="0"/>
              </a:rPr>
              <a:t>Plot observed - simulated</a:t>
            </a: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dirty="0" smtClean="0">
              <a:latin typeface="Avenir Next" charset="0"/>
              <a:ea typeface="Avenir Next" charset="0"/>
              <a:cs typeface="Avenir Next" charset="0"/>
            </a:endParaRPr>
          </a:p>
          <a:p>
            <a:pPr marL="457200" marR="0" lvl="0" indent="-457200" defTabSz="914400" eaLnBrk="1" fontAlgn="auto" latinLnBrk="0" hangingPunct="1">
              <a:lnSpc>
                <a:spcPct val="100000"/>
              </a:lnSpc>
              <a:spcBef>
                <a:spcPts val="0"/>
              </a:spcBef>
              <a:spcAft>
                <a:spcPts val="0"/>
              </a:spcAft>
              <a:buClrTx/>
              <a:buSzTx/>
              <a:buFont typeface="Wingdings" charset="2"/>
              <a:buNone/>
              <a:tabLst/>
              <a:defRPr/>
            </a:pPr>
            <a:endParaRPr lang="en-US" sz="2400" b="1" dirty="0" smtClean="0">
              <a:latin typeface="Avenir Next" charset="0"/>
              <a:ea typeface="Avenir Next" charset="0"/>
              <a:cs typeface="Avenir Next" charset="0"/>
            </a:endParaRPr>
          </a:p>
          <a:p>
            <a:pPr marL="457200" indent="-457200">
              <a:defRPr/>
            </a:pPr>
            <a:r>
              <a:rPr lang="en-US" sz="2400" b="1" dirty="0" smtClean="0">
                <a:latin typeface="Avenir Next" charset="0"/>
                <a:ea typeface="Avenir Next" charset="0"/>
                <a:cs typeface="Avenir Next" charset="0"/>
              </a:rPr>
              <a:t>We need more research on </a:t>
            </a:r>
            <a:r>
              <a:rPr lang="en-US" sz="2400" b="1" dirty="0" smtClean="0">
                <a:latin typeface="Avenir Next" charset="0"/>
                <a:ea typeface="Avenir Next" charset="0"/>
                <a:cs typeface="Avenir Next" charset="0"/>
              </a:rPr>
              <a:t>visualizing experiment results! </a:t>
            </a:r>
            <a:endParaRPr lang="en-US" sz="2400" b="1" dirty="0" smtClean="0">
              <a:latin typeface="Avenir Next" charset="0"/>
              <a:ea typeface="Avenir Next" charset="0"/>
              <a:cs typeface="Avenir Next" charset="0"/>
            </a:endParaRPr>
          </a:p>
        </p:txBody>
      </p:sp>
      <p:grpSp>
        <p:nvGrpSpPr>
          <p:cNvPr id="7" name="Group 6"/>
          <p:cNvGrpSpPr/>
          <p:nvPr/>
        </p:nvGrpSpPr>
        <p:grpSpPr>
          <a:xfrm>
            <a:off x="4842456" y="2987682"/>
            <a:ext cx="4174534" cy="1128888"/>
            <a:chOff x="3465485" y="4507214"/>
            <a:chExt cx="4748073" cy="1283986"/>
          </a:xfrm>
        </p:grpSpPr>
        <p:sp>
          <p:nvSpPr>
            <p:cNvPr id="8" name="Rectangle 7"/>
            <p:cNvSpPr/>
            <p:nvPr/>
          </p:nvSpPr>
          <p:spPr>
            <a:xfrm>
              <a:off x="3465485" y="4507214"/>
              <a:ext cx="4748073" cy="12839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922" y="4571382"/>
              <a:ext cx="2075598" cy="102054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3821" y="4747844"/>
              <a:ext cx="2619178" cy="1011770"/>
            </a:xfrm>
            <a:prstGeom prst="rect">
              <a:avLst/>
            </a:prstGeom>
          </p:spPr>
        </p:pic>
      </p:grpSp>
      <p:pic>
        <p:nvPicPr>
          <p:cNvPr id="66" name="Picture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2456" y="4519079"/>
            <a:ext cx="4185633" cy="1988983"/>
          </a:xfrm>
          <a:prstGeom prst="rect">
            <a:avLst/>
          </a:prstGeom>
          <a:ln>
            <a:solidFill>
              <a:schemeClr val="tx1"/>
            </a:solidFill>
          </a:ln>
        </p:spPr>
      </p:pic>
      <p:sp>
        <p:nvSpPr>
          <p:cNvPr id="67" name="Rectangle 66"/>
          <p:cNvSpPr/>
          <p:nvPr/>
        </p:nvSpPr>
        <p:spPr>
          <a:xfrm>
            <a:off x="9043699" y="871053"/>
            <a:ext cx="939207" cy="188839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599490" y="4120510"/>
            <a:ext cx="2034862" cy="338554"/>
          </a:xfrm>
          <a:prstGeom prst="rect">
            <a:avLst/>
          </a:prstGeom>
          <a:noFill/>
        </p:spPr>
        <p:txBody>
          <a:bodyPr wrap="square" rtlCol="0">
            <a:spAutoFit/>
          </a:bodyPr>
          <a:lstStyle/>
          <a:p>
            <a:r>
              <a:rPr lang="en-US" sz="1600" dirty="0" smtClean="0">
                <a:latin typeface="Avenir Next" charset="0"/>
                <a:ea typeface="Avenir Next" charset="0"/>
                <a:cs typeface="Avenir Next" charset="0"/>
              </a:rPr>
              <a:t>Kay et al. 2016</a:t>
            </a:r>
            <a:endParaRPr lang="en-US" sz="1600" dirty="0">
              <a:latin typeface="Avenir Next" charset="0"/>
              <a:ea typeface="Avenir Next" charset="0"/>
              <a:cs typeface="Avenir Next" charset="0"/>
            </a:endParaRPr>
          </a:p>
        </p:txBody>
      </p:sp>
      <p:sp>
        <p:nvSpPr>
          <p:cNvPr id="69" name="TextBox 68"/>
          <p:cNvSpPr txBox="1"/>
          <p:nvPr/>
        </p:nvSpPr>
        <p:spPr>
          <a:xfrm>
            <a:off x="7214470" y="2523497"/>
            <a:ext cx="2376889" cy="338554"/>
          </a:xfrm>
          <a:prstGeom prst="rect">
            <a:avLst/>
          </a:prstGeom>
          <a:noFill/>
        </p:spPr>
        <p:txBody>
          <a:bodyPr wrap="square" rtlCol="0">
            <a:spAutoFit/>
          </a:bodyPr>
          <a:lstStyle/>
          <a:p>
            <a:r>
              <a:rPr lang="en-US" sz="1600" dirty="0" smtClean="0">
                <a:latin typeface="Avenir Next" charset="0"/>
                <a:ea typeface="Avenir Next" charset="0"/>
                <a:cs typeface="Avenir Next" charset="0"/>
              </a:rPr>
              <a:t>Hullman et al. 2015</a:t>
            </a:r>
            <a:endParaRPr lang="en-US" sz="1600" dirty="0">
              <a:latin typeface="Avenir Next" charset="0"/>
              <a:ea typeface="Avenir Next" charset="0"/>
              <a:cs typeface="Avenir Next" charset="0"/>
            </a:endParaRPr>
          </a:p>
        </p:txBody>
      </p:sp>
      <p:sp>
        <p:nvSpPr>
          <p:cNvPr id="70" name="TextBox 69"/>
          <p:cNvSpPr txBox="1"/>
          <p:nvPr/>
        </p:nvSpPr>
        <p:spPr>
          <a:xfrm>
            <a:off x="7717842" y="6528651"/>
            <a:ext cx="2034862" cy="338554"/>
          </a:xfrm>
          <a:prstGeom prst="rect">
            <a:avLst/>
          </a:prstGeom>
          <a:noFill/>
        </p:spPr>
        <p:txBody>
          <a:bodyPr wrap="square" rtlCol="0">
            <a:spAutoFit/>
          </a:bodyPr>
          <a:lstStyle/>
          <a:p>
            <a:r>
              <a:rPr lang="en-US" sz="1600" dirty="0" err="1" smtClean="0">
                <a:latin typeface="Avenir Next" charset="0"/>
                <a:ea typeface="Avenir Next" charset="0"/>
                <a:cs typeface="Avenir Next" charset="0"/>
              </a:rPr>
              <a:t>Gelman</a:t>
            </a:r>
            <a:r>
              <a:rPr lang="en-US" sz="1600" dirty="0" smtClean="0">
                <a:latin typeface="Avenir Next" charset="0"/>
                <a:ea typeface="Avenir Next" charset="0"/>
                <a:cs typeface="Avenir Next" charset="0"/>
              </a:rPr>
              <a:t> 2004</a:t>
            </a:r>
            <a:endParaRPr lang="en-US" sz="1600" dirty="0">
              <a:latin typeface="Avenir Next" charset="0"/>
              <a:ea typeface="Avenir Next" charset="0"/>
              <a:cs typeface="Avenir Next" charset="0"/>
            </a:endParaRPr>
          </a:p>
        </p:txBody>
      </p:sp>
      <p:sp>
        <p:nvSpPr>
          <p:cNvPr id="71" name="TextBox 70"/>
          <p:cNvSpPr txBox="1"/>
          <p:nvPr/>
        </p:nvSpPr>
        <p:spPr>
          <a:xfrm>
            <a:off x="244698" y="6303444"/>
            <a:ext cx="2678806" cy="461665"/>
          </a:xfrm>
          <a:prstGeom prst="rect">
            <a:avLst/>
          </a:prstGeom>
          <a:noFill/>
        </p:spPr>
        <p:txBody>
          <a:bodyPr wrap="square" rtlCol="0">
            <a:spAutoFit/>
          </a:bodyPr>
          <a:lstStyle/>
          <a:p>
            <a:r>
              <a:rPr lang="en-US" sz="2400" dirty="0">
                <a:hlinkClick r:id="rId11"/>
              </a:rPr>
              <a:t>steveh.co/panel</a:t>
            </a:r>
            <a:endParaRPr lang="en-US" sz="2400" dirty="0"/>
          </a:p>
        </p:txBody>
      </p:sp>
      <p:pic>
        <p:nvPicPr>
          <p:cNvPr id="72" name="hops_highlight.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2"/>
          <a:stretch>
            <a:fillRect/>
          </a:stretch>
        </p:blipFill>
        <p:spPr>
          <a:xfrm>
            <a:off x="5014281" y="1013427"/>
            <a:ext cx="4013808" cy="1422253"/>
          </a:xfrm>
          <a:prstGeom prst="rect">
            <a:avLst/>
          </a:prstGeom>
          <a:ln w="19050">
            <a:solidFill>
              <a:schemeClr val="bg1">
                <a:lumMod val="65000"/>
              </a:schemeClr>
            </a:solidFill>
          </a:ln>
        </p:spPr>
      </p:pic>
    </p:spTree>
    <p:extLst>
      <p:ext uri="{BB962C8B-B14F-4D97-AF65-F5344CB8AC3E}">
        <p14:creationId xmlns:p14="http://schemas.microsoft.com/office/powerpoint/2010/main" val="90873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166" fill="hold"/>
                                        <p:tgtEl>
                                          <p:spTgt spid="7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8"/>
                                        </p:tgtEl>
                                      </p:cBhvr>
                                    </p:cmd>
                                  </p:childTnLst>
                                </p:cTn>
                              </p:par>
                            </p:childTnLst>
                          </p:cTn>
                        </p:par>
                      </p:childTnLst>
                    </p:cTn>
                  </p:par>
                </p:childTnLst>
              </p:cTn>
              <p:nextCondLst>
                <p:cond evt="onClick" delay="0">
                  <p:tgtEl>
                    <p:spTgt spid="18"/>
                  </p:tgtEl>
                </p:cond>
              </p:nextCondLst>
            </p:seq>
            <p:video>
              <p:cMediaNode vol="80000">
                <p:cTn id="12" fill="hold" display="0">
                  <p:stCondLst>
                    <p:cond delay="indefinite"/>
                  </p:stCondLst>
                </p:cTn>
                <p:tgtEl>
                  <p:spTgt spid="18"/>
                </p:tgtEl>
              </p:cMediaNode>
            </p:video>
            <p:seq concurrent="1" nextAc="seek">
              <p:cTn id="13" restart="whenNotActive" fill="hold" evtFilter="cancelBubble" nodeType="interactiveSeq">
                <p:stCondLst>
                  <p:cond evt="onClick" delay="0">
                    <p:tgtEl>
                      <p:spTgt spid="7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2"/>
                                        </p:tgtEl>
                                      </p:cBhvr>
                                    </p:cmd>
                                  </p:childTnLst>
                                </p:cTn>
                              </p:par>
                            </p:childTnLst>
                          </p:cTn>
                        </p:par>
                      </p:childTnLst>
                    </p:cTn>
                  </p:par>
                </p:childTnLst>
              </p:cTn>
              <p:nextCondLst>
                <p:cond evt="onClick" delay="0">
                  <p:tgtEl>
                    <p:spTgt spid="72"/>
                  </p:tgtEl>
                </p:cond>
              </p:nextCondLst>
            </p:seq>
            <p:video>
              <p:cMediaNode vol="80000">
                <p:cTn id="18" fill="hold" display="0">
                  <p:stCondLst>
                    <p:cond delay="indefinite"/>
                  </p:stCondLst>
                </p:cTn>
                <p:tgtEl>
                  <p:spTgt spid="7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53415</TotalTime>
  <Words>1004</Words>
  <Application>Microsoft Macintosh PowerPoint</Application>
  <PresentationFormat>On-screen Show (4:3)</PresentationFormat>
  <Paragraphs>122</Paragraphs>
  <Slides>13</Slides>
  <Notes>13</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Avenir Book</vt:lpstr>
      <vt:lpstr>Avenir Next</vt:lpstr>
      <vt:lpstr>Avenir Next Medium</vt:lpstr>
      <vt:lpstr>Avenir Next Regular</vt:lpstr>
      <vt:lpstr>Calibri</vt:lpstr>
      <vt:lpstr>Calibri Light</vt:lpstr>
      <vt:lpstr>Wingdings</vt:lpstr>
      <vt:lpstr>Arial</vt:lpstr>
      <vt:lpstr>Office Theme</vt:lpstr>
      <vt:lpstr>Communicating Methods, Results, and Intentions in Empirical Research</vt:lpstr>
      <vt:lpstr>Research as a conversation</vt:lpstr>
      <vt:lpstr>PowerPoint Presentation</vt:lpstr>
      <vt:lpstr>What analysis details are critical to provide?</vt:lpstr>
      <vt:lpstr>PowerPoint Presentation</vt:lpstr>
      <vt:lpstr>PowerPoint Presentation</vt:lpstr>
      <vt:lpstr>How to deal with surprises in analysis? </vt:lpstr>
      <vt:lpstr>NHST alternatives: Are 95% CIs the answer?</vt:lpstr>
      <vt:lpstr>How can I make uncertainty in results concrete?</vt:lpstr>
      <vt:lpstr>PowerPoint Presentation</vt:lpstr>
      <vt:lpstr>Am I really susceptible to my own biases?</vt:lpstr>
      <vt:lpstr>Should we pre-specify (pre-register) all studies?</vt:lpstr>
      <vt:lpstr>PowerPoint Presentation</vt:lpstr>
    </vt:vector>
  </TitlesOfParts>
  <Company>University of Michigan</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Understanding and Repurposing Visualized Data</dc:title>
  <dc:creator>jhullmanadmin</dc:creator>
  <cp:lastModifiedBy>Jessica Hullman</cp:lastModifiedBy>
  <cp:revision>914</cp:revision>
  <cp:lastPrinted>2015-10-16T00:30:46Z</cp:lastPrinted>
  <dcterms:created xsi:type="dcterms:W3CDTF">2014-10-12T18:40:16Z</dcterms:created>
  <dcterms:modified xsi:type="dcterms:W3CDTF">2016-10-27T14:25:12Z</dcterms:modified>
</cp:coreProperties>
</file>